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7" r:id="rId4"/>
    <p:sldId id="258" r:id="rId5"/>
    <p:sldId id="259" r:id="rId6"/>
    <p:sldId id="308" r:id="rId7"/>
    <p:sldId id="282" r:id="rId8"/>
    <p:sldId id="309" r:id="rId9"/>
    <p:sldId id="283" r:id="rId10"/>
    <p:sldId id="310" r:id="rId11"/>
    <p:sldId id="295" r:id="rId12"/>
    <p:sldId id="311" r:id="rId13"/>
    <p:sldId id="312" r:id="rId14"/>
    <p:sldId id="284" r:id="rId15"/>
    <p:sldId id="286" r:id="rId16"/>
    <p:sldId id="287" r:id="rId17"/>
    <p:sldId id="314" r:id="rId18"/>
    <p:sldId id="313" r:id="rId19"/>
    <p:sldId id="296" r:id="rId20"/>
    <p:sldId id="315" r:id="rId21"/>
    <p:sldId id="316" r:id="rId22"/>
    <p:sldId id="317" r:id="rId23"/>
    <p:sldId id="324" r:id="rId24"/>
    <p:sldId id="325" r:id="rId25"/>
    <p:sldId id="318" r:id="rId26"/>
    <p:sldId id="291" r:id="rId27"/>
    <p:sldId id="320" r:id="rId28"/>
    <p:sldId id="319" r:id="rId29"/>
    <p:sldId id="293" r:id="rId30"/>
    <p:sldId id="297" r:id="rId31"/>
    <p:sldId id="321" r:id="rId32"/>
    <p:sldId id="298" r:id="rId33"/>
    <p:sldId id="300" r:id="rId34"/>
    <p:sldId id="322" r:id="rId35"/>
    <p:sldId id="301" r:id="rId36"/>
    <p:sldId id="302" r:id="rId37"/>
    <p:sldId id="303" r:id="rId38"/>
    <p:sldId id="305" r:id="rId39"/>
    <p:sldId id="323" r:id="rId40"/>
    <p:sldId id="306" r:id="rId4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070C0"/>
    <a:srgbClr val="E46C0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0" d="100"/>
          <a:sy n="90" d="100"/>
        </p:scale>
        <p:origin x="-276" y="-162"/>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5" Type="http://schemas.openxmlformats.org/officeDocument/2006/relationships/image" Target="../media/image120.wmf"/><Relationship Id="rId4" Type="http://schemas.openxmlformats.org/officeDocument/2006/relationships/image" Target="../media/image1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wmf"/><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037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4281523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4284998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389130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258444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37529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
        <p:nvSpPr>
          <p:cNvPr id="11" name="矩形 10"/>
          <p:cNvSpPr/>
          <p:nvPr userDrawn="1"/>
        </p:nvSpPr>
        <p:spPr>
          <a:xfrm>
            <a:off x="7120542" y="4760168"/>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xmlns="" val="177427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528009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22153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333603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153DEC7-494B-49AA-BE42-76494E34C54C}" type="datetimeFigureOut">
              <a:rPr lang="zh-CN" altLang="en-US" smtClean="0"/>
              <a:pPr/>
              <a:t>2024/2/16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1D3CBB3E-C529-4C9A-9B93-668F0A713FC4}" type="slidenum">
              <a:rPr lang="zh-CN" altLang="en-US" smtClean="0"/>
              <a:pPr/>
              <a:t>‹#›</a:t>
            </a:fld>
            <a:endParaRPr lang="zh-CN" altLang="en-US"/>
          </a:p>
        </p:txBody>
      </p:sp>
    </p:spTree>
    <p:extLst>
      <p:ext uri="{BB962C8B-B14F-4D97-AF65-F5344CB8AC3E}">
        <p14:creationId xmlns:p14="http://schemas.microsoft.com/office/powerpoint/2010/main" xmlns="" val="379288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ave">
          <a:fgClr>
            <a:schemeClr val="bg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83322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9.png"/><Relationship Id="rId9"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9.png"/><Relationship Id="rId4" Type="http://schemas.openxmlformats.org/officeDocument/2006/relationships/image" Target="../media/image38.png"/><Relationship Id="rId9"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2.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2.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png"/><Relationship Id="rId5" Type="http://schemas.openxmlformats.org/officeDocument/2006/relationships/oleObject" Target="../embeddings/oleObject11.bin"/><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0.png"/><Relationship Id="rId5" Type="http://schemas.openxmlformats.org/officeDocument/2006/relationships/image" Target="../media/image10.jpeg"/><Relationship Id="rId4" Type="http://schemas.openxmlformats.org/officeDocument/2006/relationships/image" Target="../media/image11.jpe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1.png"/><Relationship Id="rId11" Type="http://schemas.openxmlformats.org/officeDocument/2006/relationships/oleObject" Target="../embeddings/oleObject15.bin"/><Relationship Id="rId5" Type="http://schemas.openxmlformats.org/officeDocument/2006/relationships/oleObject" Target="../embeddings/oleObject13.bin"/><Relationship Id="rId10" Type="http://schemas.openxmlformats.org/officeDocument/2006/relationships/oleObject" Target="../embeddings/oleObject14.bin"/><Relationship Id="rId4" Type="http://schemas.openxmlformats.org/officeDocument/2006/relationships/image" Target="../media/image2.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1.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0.png"/><Relationship Id="rId5" Type="http://schemas.openxmlformats.org/officeDocument/2006/relationships/oleObject" Target="../embeddings/oleObject21.bin"/><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2.png"/><Relationship Id="rId5" Type="http://schemas.openxmlformats.org/officeDocument/2006/relationships/image" Target="../media/image9.png"/><Relationship Id="rId10" Type="http://schemas.openxmlformats.org/officeDocument/2006/relationships/image" Target="../media/image73.jpeg"/><Relationship Id="rId4" Type="http://schemas.openxmlformats.org/officeDocument/2006/relationships/image" Target="../media/image2.png"/><Relationship Id="rId9"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2.png"/><Relationship Id="rId7"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9.png"/><Relationship Id="rId9" Type="http://schemas.openxmlformats.org/officeDocument/2006/relationships/image" Target="../media/image81.jpeg"/></Relationships>
</file>

<file path=ppt/slides/_rels/slide2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9.png"/><Relationship Id="rId7" Type="http://schemas.openxmlformats.org/officeDocument/2006/relationships/image" Target="../media/image8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12" Type="http://schemas.openxmlformats.org/officeDocument/2006/relationships/image" Target="../media/image92.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3.bin"/><Relationship Id="rId11" Type="http://schemas.openxmlformats.org/officeDocument/2006/relationships/image" Target="../media/image91.jpeg"/><Relationship Id="rId5" Type="http://schemas.openxmlformats.org/officeDocument/2006/relationships/image" Target="../media/image88.gif"/><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2.png"/><Relationship Id="rId7" Type="http://schemas.openxmlformats.org/officeDocument/2006/relationships/image" Target="../media/image9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4.jpeg"/><Relationship Id="rId11" Type="http://schemas.openxmlformats.org/officeDocument/2006/relationships/image" Target="../media/image32.png"/><Relationship Id="rId5" Type="http://schemas.openxmlformats.org/officeDocument/2006/relationships/image" Target="../media/image93.png"/><Relationship Id="rId10" Type="http://schemas.openxmlformats.org/officeDocument/2006/relationships/image" Target="../media/image98.jpeg"/><Relationship Id="rId4" Type="http://schemas.openxmlformats.org/officeDocument/2006/relationships/image" Target="../media/image9.png"/><Relationship Id="rId9" Type="http://schemas.openxmlformats.org/officeDocument/2006/relationships/image" Target="../media/image97.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2.png"/><Relationship Id="rId5" Type="http://schemas.openxmlformats.org/officeDocument/2006/relationships/oleObject" Target="../embeddings/oleObject24.bin"/><Relationship Id="rId10" Type="http://schemas.openxmlformats.org/officeDocument/2006/relationships/oleObject" Target="../embeddings/oleObject27.bin"/><Relationship Id="rId4" Type="http://schemas.openxmlformats.org/officeDocument/2006/relationships/image" Target="../media/image2.png"/><Relationship Id="rId9"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image" Target="../media/image110.png"/><Relationship Id="rId9" Type="http://schemas.openxmlformats.org/officeDocument/2006/relationships/oleObject" Target="../embeddings/oleObject31.bin"/></Relationships>
</file>

<file path=ppt/slides/_rels/slide35.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png"/><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e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png"/><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3.bin"/><Relationship Id="rId11" Type="http://schemas.openxmlformats.org/officeDocument/2006/relationships/image" Target="../media/image32.png"/><Relationship Id="rId5" Type="http://schemas.openxmlformats.org/officeDocument/2006/relationships/image" Target="../media/image121.png"/><Relationship Id="rId10" Type="http://schemas.openxmlformats.org/officeDocument/2006/relationships/oleObject" Target="../embeddings/oleObject37.bin"/><Relationship Id="rId4" Type="http://schemas.openxmlformats.org/officeDocument/2006/relationships/image" Target="../media/image2.png"/><Relationship Id="rId9"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38.bin"/><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39.bin"/></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40.bin"/><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7.jpeg"/><Relationship Id="rId3" Type="http://schemas.openxmlformats.org/officeDocument/2006/relationships/image" Target="../media/image1.png"/><Relationship Id="rId7" Type="http://schemas.openxmlformats.org/officeDocument/2006/relationships/oleObject" Target="../embeddings/oleObject2.bin"/><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png"/><Relationship Id="rId11" Type="http://schemas.openxmlformats.org/officeDocument/2006/relationships/oleObject" Target="../embeddings/oleObject4.bin"/><Relationship Id="rId5" Type="http://schemas.openxmlformats.org/officeDocument/2006/relationships/image" Target="../media/image9.png"/><Relationship Id="rId10" Type="http://schemas.openxmlformats.org/officeDocument/2006/relationships/image" Target="../media/image16.gi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10.bin"/><Relationship Id="rId5" Type="http://schemas.openxmlformats.org/officeDocument/2006/relationships/image" Target="../media/image31.png"/><Relationship Id="rId10" Type="http://schemas.openxmlformats.org/officeDocument/2006/relationships/oleObject" Target="../embeddings/oleObject9.bin"/><Relationship Id="rId4" Type="http://schemas.openxmlformats.org/officeDocument/2006/relationships/image" Target="../media/image2.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7"/>
          <p:cNvSpPr txBox="1"/>
          <p:nvPr/>
        </p:nvSpPr>
        <p:spPr>
          <a:xfrm>
            <a:off x="2030338" y="2067694"/>
            <a:ext cx="1836812" cy="707886"/>
          </a:xfrm>
          <a:prstGeom prst="rect">
            <a:avLst/>
          </a:prstGeom>
          <a:noFill/>
        </p:spPr>
        <p:txBody>
          <a:bodyPr wrap="square" rtlCol="0">
            <a:spAutoFit/>
          </a:bodyPr>
          <a:lstStyle/>
          <a:p>
            <a:pPr algn="just"/>
            <a:r>
              <a:rPr lang="zh-CN" altLang="en-US" sz="4000" b="1" spc="300" dirty="0" smtClean="0">
                <a:solidFill>
                  <a:schemeClr val="bg1">
                    <a:lumMod val="50000"/>
                  </a:schemeClr>
                </a:solidFill>
                <a:latin typeface="微软雅黑" panose="020B0503020204020204" pitchFamily="34" charset="-122"/>
                <a:ea typeface="微软雅黑" panose="020B0503020204020204" pitchFamily="34" charset="-122"/>
              </a:rPr>
              <a:t>信  道</a:t>
            </a:r>
            <a:endParaRPr lang="zh-CN" altLang="en-US" sz="4000" b="1" spc="3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728678" y="2953276"/>
            <a:ext cx="4544834" cy="338554"/>
          </a:xfrm>
          <a:prstGeom prst="rect">
            <a:avLst/>
          </a:prstGeom>
        </p:spPr>
        <p:txBody>
          <a:bodyPr wrap="none">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计算机与通信工程学院</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物联网工程专业</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李志华</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971600" y="2828424"/>
            <a:ext cx="54468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07680797"/>
      </p:ext>
    </p:extLst>
  </p:cSld>
  <p:clrMapOvr>
    <a:masterClrMapping/>
  </p:clrMapOvr>
  <mc:AlternateContent xmlns:mc="http://schemas.openxmlformats.org/markup-compatibility/2006">
    <mc:Choice xmlns:p14="http://schemas.microsoft.com/office/powerpoint/2010/main" xmlns="" Requires="p14">
      <p:transition spd="slow" p14:dur="4000" advTm="0">
        <p14:vortex dir="r"/>
      </p:transition>
    </mc:Choice>
    <mc:Fallback>
      <p:transition spd="slow"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530135"/>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0"/>
          <p:cNvSpPr txBox="1"/>
          <p:nvPr/>
        </p:nvSpPr>
        <p:spPr>
          <a:xfrm>
            <a:off x="251520" y="6285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有线信道</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9" name="TextBox 23"/>
          <p:cNvSpPr txBox="1"/>
          <p:nvPr/>
        </p:nvSpPr>
        <p:spPr>
          <a:xfrm>
            <a:off x="1043814" y="2354820"/>
            <a:ext cx="1146524"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双绞线</a:t>
            </a:r>
          </a:p>
        </p:txBody>
      </p:sp>
      <p:sp>
        <p:nvSpPr>
          <p:cNvPr id="50" name="TextBox 23"/>
          <p:cNvSpPr txBox="1"/>
          <p:nvPr/>
        </p:nvSpPr>
        <p:spPr>
          <a:xfrm>
            <a:off x="3418399" y="3900085"/>
            <a:ext cx="1727774"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同轴电缆</a:t>
            </a:r>
            <a:r>
              <a:rPr lang="en-US" altLang="zh-CN" sz="1800" b="1" dirty="0" smtClean="0">
                <a:solidFill>
                  <a:srgbClr val="0070C0"/>
                </a:solidFill>
                <a:latin typeface="微软雅黑" panose="020B0503020204020204" pitchFamily="34" charset="-122"/>
                <a:ea typeface="微软雅黑" panose="020B0503020204020204" pitchFamily="34" charset="-122"/>
              </a:rPr>
              <a:t>/</a:t>
            </a:r>
            <a:r>
              <a:rPr lang="zh-CN" altLang="en-US" sz="1800" b="1" dirty="0" smtClean="0">
                <a:solidFill>
                  <a:srgbClr val="0070C0"/>
                </a:solidFill>
                <a:latin typeface="微软雅黑" panose="020B0503020204020204" pitchFamily="34" charset="-122"/>
                <a:ea typeface="微软雅黑" panose="020B0503020204020204" pitchFamily="34" charset="-122"/>
              </a:rPr>
              <a:t>光纤</a:t>
            </a:r>
          </a:p>
        </p:txBody>
      </p:sp>
      <p:pic>
        <p:nvPicPr>
          <p:cNvPr id="52"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365089" y="790318"/>
            <a:ext cx="2378111" cy="1506316"/>
          </a:xfrm>
          <a:prstGeom prst="rect">
            <a:avLst/>
          </a:prstGeom>
        </p:spPr>
      </p:pic>
      <p:pic>
        <p:nvPicPr>
          <p:cNvPr id="65540" name="Picture 4" descr="F:\！2023-2024(2)任务\2 修改PPT\2 通原\1 通原最新版PPT(2023.12.21)\1 授课PPT\插图\第4章 信道\补6.jpg"/>
          <p:cNvPicPr>
            <a:picLocks noChangeAspect="1" noChangeArrowheads="1"/>
          </p:cNvPicPr>
          <p:nvPr/>
        </p:nvPicPr>
        <p:blipFill>
          <a:blip r:embed="rId5" cstate="print"/>
          <a:srcRect/>
          <a:stretch>
            <a:fillRect/>
          </a:stretch>
        </p:blipFill>
        <p:spPr bwMode="auto">
          <a:xfrm>
            <a:off x="575045" y="902965"/>
            <a:ext cx="1976770" cy="1269732"/>
          </a:xfrm>
          <a:prstGeom prst="rect">
            <a:avLst/>
          </a:prstGeom>
          <a:noFill/>
        </p:spPr>
      </p:pic>
      <p:pic>
        <p:nvPicPr>
          <p:cNvPr id="53"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2714848" y="1715345"/>
            <a:ext cx="2877876" cy="2101743"/>
          </a:xfrm>
          <a:prstGeom prst="rect">
            <a:avLst/>
          </a:prstGeom>
        </p:spPr>
      </p:pic>
      <p:pic>
        <p:nvPicPr>
          <p:cNvPr id="65539" name="Picture 3" descr="F:\！2023-2024(2)任务\2 修改PPT\2 通原\1 通原最新版PPT(2023.12.21)\1 授课PPT\插图\第4章 信道\补9.jpg"/>
          <p:cNvPicPr>
            <a:picLocks noChangeAspect="1" noChangeArrowheads="1"/>
          </p:cNvPicPr>
          <p:nvPr/>
        </p:nvPicPr>
        <p:blipFill>
          <a:blip r:embed="rId6" cstate="print"/>
          <a:srcRect/>
          <a:stretch>
            <a:fillRect/>
          </a:stretch>
        </p:blipFill>
        <p:spPr bwMode="auto">
          <a:xfrm>
            <a:off x="2980329" y="1851133"/>
            <a:ext cx="2389113" cy="1802257"/>
          </a:xfrm>
          <a:prstGeom prst="rect">
            <a:avLst/>
          </a:prstGeom>
          <a:noFill/>
        </p:spPr>
      </p:pic>
      <p:pic>
        <p:nvPicPr>
          <p:cNvPr id="54"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064138" y="811582"/>
            <a:ext cx="2324951" cy="1399991"/>
          </a:xfrm>
          <a:prstGeom prst="rect">
            <a:avLst/>
          </a:prstGeom>
        </p:spPr>
      </p:pic>
      <p:pic>
        <p:nvPicPr>
          <p:cNvPr id="65541" name="Picture 5" descr="F:\！2023-2024(2)任务\2 修改PPT\2 通原\1 通原最新版PPT(2023.12.21)\1 授课PPT\插图\第4章 信道\补7.jpg"/>
          <p:cNvPicPr>
            <a:picLocks noChangeAspect="1" noChangeArrowheads="1"/>
          </p:cNvPicPr>
          <p:nvPr/>
        </p:nvPicPr>
        <p:blipFill>
          <a:blip r:embed="rId7" cstate="print"/>
          <a:srcRect/>
          <a:stretch>
            <a:fillRect/>
          </a:stretch>
        </p:blipFill>
        <p:spPr bwMode="auto">
          <a:xfrm>
            <a:off x="6280335" y="915249"/>
            <a:ext cx="1920875" cy="1163637"/>
          </a:xfrm>
          <a:prstGeom prst="rect">
            <a:avLst/>
          </a:prstGeom>
          <a:noFill/>
        </p:spPr>
      </p:pic>
      <p:pic>
        <p:nvPicPr>
          <p:cNvPr id="55"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301606" y="2197374"/>
            <a:ext cx="1917362" cy="1215678"/>
          </a:xfrm>
          <a:prstGeom prst="rect">
            <a:avLst/>
          </a:prstGeom>
        </p:spPr>
      </p:pic>
      <p:pic>
        <p:nvPicPr>
          <p:cNvPr id="65542" name="Picture 6" descr="F:\！2023-2024(2)任务\2 修改PPT\2 通原\1 通原最新版PPT(2023.12.21)\1 授课PPT\插图\第4章 信道\补8.jpg"/>
          <p:cNvPicPr>
            <a:picLocks noChangeAspect="1" noChangeArrowheads="1"/>
          </p:cNvPicPr>
          <p:nvPr/>
        </p:nvPicPr>
        <p:blipFill>
          <a:blip r:embed="rId8" cstate="print"/>
          <a:srcRect/>
          <a:stretch>
            <a:fillRect/>
          </a:stretch>
        </p:blipFill>
        <p:spPr bwMode="auto">
          <a:xfrm>
            <a:off x="6510668" y="2296079"/>
            <a:ext cx="1524000" cy="1017587"/>
          </a:xfrm>
          <a:prstGeom prst="rect">
            <a:avLst/>
          </a:prstGeom>
          <a:noFill/>
        </p:spPr>
      </p:pic>
      <p:pic>
        <p:nvPicPr>
          <p:cNvPr id="56"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397300" y="3558326"/>
            <a:ext cx="1811036" cy="1300753"/>
          </a:xfrm>
          <a:prstGeom prst="rect">
            <a:avLst/>
          </a:prstGeom>
        </p:spPr>
      </p:pic>
      <p:pic>
        <p:nvPicPr>
          <p:cNvPr id="48" name="图片 47" descr="6.光纤.jpg"/>
          <p:cNvPicPr>
            <a:picLocks noChangeAspect="1"/>
          </p:cNvPicPr>
          <p:nvPr/>
        </p:nvPicPr>
        <p:blipFill>
          <a:blip r:embed="rId9" cstate="print"/>
          <a:stretch>
            <a:fillRect/>
          </a:stretch>
        </p:blipFill>
        <p:spPr>
          <a:xfrm>
            <a:off x="6597381" y="3657595"/>
            <a:ext cx="1440824" cy="1084521"/>
          </a:xfrm>
          <a:prstGeom prst="rect">
            <a:avLst/>
          </a:prstGeom>
        </p:spPr>
      </p:pic>
    </p:spTree>
    <p:extLst>
      <p:ext uri="{BB962C8B-B14F-4D97-AF65-F5344CB8AC3E}">
        <p14:creationId xmlns:p14="http://schemas.microsoft.com/office/powerpoint/2010/main" xmlns="" val="116006452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848792" y="1433896"/>
            <a:ext cx="1862457" cy="2047922"/>
            <a:chOff x="1331640" y="1491750"/>
            <a:chExt cx="2160240" cy="2375359"/>
          </a:xfrm>
        </p:grpSpPr>
        <p:sp>
          <p:nvSpPr>
            <p:cNvPr id="5" name="椭圆 4"/>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11760" y="1671750"/>
              <a:ext cx="1800000" cy="180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p:cNvSpPr txBox="1"/>
            <p:nvPr/>
          </p:nvSpPr>
          <p:spPr>
            <a:xfrm>
              <a:off x="1943708" y="1651117"/>
              <a:ext cx="936104" cy="2215992"/>
            </a:xfrm>
            <a:prstGeom prst="rect">
              <a:avLst/>
            </a:prstGeom>
            <a:noFill/>
          </p:spPr>
          <p:txBody>
            <a:bodyPr wrap="square" rtlCol="0">
              <a:spAutoFit/>
            </a:bodyPr>
            <a:lstStyle/>
            <a:p>
              <a:pPr algn="ctr"/>
              <a:r>
                <a:rPr lang="en-US" altLang="zh-CN" sz="11500" dirty="0" smtClean="0">
                  <a:solidFill>
                    <a:schemeClr val="bg1"/>
                  </a:solidFill>
                  <a:latin typeface="DFGothic-EB" panose="02010609010101010101" pitchFamily="1" charset="-128"/>
                  <a:ea typeface="DFGothic-EB" panose="02010609010101010101" pitchFamily="1" charset="-128"/>
                </a:rPr>
                <a:t>2</a:t>
              </a:r>
              <a:endParaRPr lang="zh-CN" altLang="en-US" sz="11500" dirty="0">
                <a:solidFill>
                  <a:schemeClr val="bg1"/>
                </a:solidFill>
                <a:latin typeface="DFGothic-EB" panose="02010609010101010101" pitchFamily="1" charset="-128"/>
                <a:ea typeface="DFGothic-EB" panose="02010609010101010101" pitchFamily="1" charset="-128"/>
              </a:endParaRPr>
            </a:p>
          </p:txBody>
        </p:sp>
      </p:grpSp>
      <p:sp>
        <p:nvSpPr>
          <p:cNvPr id="8" name="矩形 7"/>
          <p:cNvSpPr/>
          <p:nvPr/>
        </p:nvSpPr>
        <p:spPr>
          <a:xfrm>
            <a:off x="2499251" y="3513453"/>
            <a:ext cx="3057247" cy="584775"/>
          </a:xfrm>
          <a:prstGeom prst="rect">
            <a:avLst/>
          </a:prstGeom>
        </p:spPr>
        <p:txBody>
          <a:bodyPr wrap="none">
            <a:sp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信道的数学模型</a:t>
            </a:r>
            <a:endParaRPr lang="en-US" altLang="zh-CN" b="1" dirty="0">
              <a:latin typeface="微软雅黑" panose="020B0503020204020204" pitchFamily="34" charset="-122"/>
              <a:ea typeface="微软雅黑" panose="020B0503020204020204" pitchFamily="34" charset="-122"/>
            </a:endParaRPr>
          </a:p>
        </p:txBody>
      </p:sp>
      <p:pic>
        <p:nvPicPr>
          <p:cNvPr id="10"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268420"/>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540767"/>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5"/>
          <p:cNvPicPr>
            <a:picLocks noChangeAspect="1" noChangeArrowheads="1"/>
          </p:cNvPicPr>
          <p:nvPr/>
        </p:nvPicPr>
        <p:blipFill>
          <a:blip r:embed="rId4" cstate="print"/>
          <a:srcRect/>
          <a:stretch>
            <a:fillRect/>
          </a:stretch>
        </p:blipFill>
        <p:spPr bwMode="auto">
          <a:xfrm>
            <a:off x="6535506" y="2427254"/>
            <a:ext cx="1502712" cy="334637"/>
          </a:xfrm>
          <a:prstGeom prst="rect">
            <a:avLst/>
          </a:prstGeom>
          <a:noFill/>
          <a:ln w="9525">
            <a:noFill/>
            <a:miter lim="800000"/>
            <a:headEnd/>
            <a:tailEnd/>
          </a:ln>
          <a:effectLst/>
        </p:spPr>
      </p:pic>
      <p:pic>
        <p:nvPicPr>
          <p:cNvPr id="22" name="Picture 3"/>
          <p:cNvPicPr>
            <a:picLocks noChangeAspect="1"/>
          </p:cNvPicPr>
          <p:nvPr/>
        </p:nvPicPr>
        <p:blipFill rotWithShape="1">
          <a:blip r:embed="rId5" cstate="screen">
            <a:extLst>
              <a:ext uri="{28A0092B-C50C-407E-A947-70E740481C1C}">
                <a14:useLocalDpi xmlns:a14="http://schemas.microsoft.com/office/drawing/2010/main" xmlns=""/>
              </a:ext>
            </a:extLst>
          </a:blip>
          <a:srcRect/>
          <a:stretch>
            <a:fillRect/>
          </a:stretch>
        </p:blipFill>
        <p:spPr>
          <a:xfrm>
            <a:off x="478662" y="1467292"/>
            <a:ext cx="2360239" cy="2076880"/>
          </a:xfrm>
          <a:prstGeom prst="rect">
            <a:avLst/>
          </a:prstGeom>
        </p:spPr>
      </p:pic>
      <p:pic>
        <p:nvPicPr>
          <p:cNvPr id="23" name="Picture 3" descr="F:\！2023年暑假任务\2 修改PPT\5 高频\1 高频最新讲义\插图\第2章 高频电路基础\1 高频功放.jpg"/>
          <p:cNvPicPr>
            <a:picLocks noChangeAspect="1" noChangeArrowheads="1"/>
          </p:cNvPicPr>
          <p:nvPr/>
        </p:nvPicPr>
        <p:blipFill>
          <a:blip r:embed="rId6" cstate="print"/>
          <a:srcRect/>
          <a:stretch>
            <a:fillRect/>
          </a:stretch>
        </p:blipFill>
        <p:spPr bwMode="auto">
          <a:xfrm>
            <a:off x="701853" y="1605505"/>
            <a:ext cx="1949750" cy="1774641"/>
          </a:xfrm>
          <a:prstGeom prst="rect">
            <a:avLst/>
          </a:prstGeom>
          <a:noFill/>
        </p:spPr>
      </p:pic>
      <p:pic>
        <p:nvPicPr>
          <p:cNvPr id="25" name="Picture 3"/>
          <p:cNvPicPr>
            <a:picLocks noChangeAspect="1" noChangeArrowheads="1"/>
          </p:cNvPicPr>
          <p:nvPr/>
        </p:nvPicPr>
        <p:blipFill>
          <a:blip r:embed="rId7" cstate="print"/>
          <a:srcRect/>
          <a:stretch>
            <a:fillRect/>
          </a:stretch>
        </p:blipFill>
        <p:spPr bwMode="auto">
          <a:xfrm>
            <a:off x="5936749" y="2530566"/>
            <a:ext cx="323606" cy="182415"/>
          </a:xfrm>
          <a:prstGeom prst="rect">
            <a:avLst/>
          </a:prstGeom>
          <a:noFill/>
          <a:ln w="9525">
            <a:noFill/>
            <a:miter lim="800000"/>
            <a:headEnd/>
            <a:tailEnd/>
          </a:ln>
          <a:effectLst/>
        </p:spPr>
      </p:pic>
      <p:pic>
        <p:nvPicPr>
          <p:cNvPr id="26" name="Picture 3"/>
          <p:cNvPicPr>
            <a:picLocks noChangeAspect="1" noChangeArrowheads="1"/>
          </p:cNvPicPr>
          <p:nvPr/>
        </p:nvPicPr>
        <p:blipFill>
          <a:blip r:embed="rId7" cstate="print"/>
          <a:srcRect/>
          <a:stretch>
            <a:fillRect/>
          </a:stretch>
        </p:blipFill>
        <p:spPr bwMode="auto">
          <a:xfrm rot="2700000">
            <a:off x="2917100" y="3157885"/>
            <a:ext cx="323606" cy="182415"/>
          </a:xfrm>
          <a:prstGeom prst="rect">
            <a:avLst/>
          </a:prstGeom>
          <a:noFill/>
          <a:ln w="9525">
            <a:noFill/>
            <a:miter lim="800000"/>
            <a:headEnd/>
            <a:tailEnd/>
          </a:ln>
          <a:effectLst/>
        </p:spPr>
      </p:pic>
      <p:pic>
        <p:nvPicPr>
          <p:cNvPr id="27" name="Picture 3"/>
          <p:cNvPicPr>
            <a:picLocks noChangeAspect="1" noChangeArrowheads="1"/>
          </p:cNvPicPr>
          <p:nvPr/>
        </p:nvPicPr>
        <p:blipFill>
          <a:blip r:embed="rId7" cstate="print"/>
          <a:srcRect/>
          <a:stretch>
            <a:fillRect/>
          </a:stretch>
        </p:blipFill>
        <p:spPr bwMode="auto">
          <a:xfrm rot="-2700000">
            <a:off x="2941908" y="1896153"/>
            <a:ext cx="323606" cy="182415"/>
          </a:xfrm>
          <a:prstGeom prst="rect">
            <a:avLst/>
          </a:prstGeom>
          <a:noFill/>
          <a:ln w="9525">
            <a:noFill/>
            <a:miter lim="800000"/>
            <a:headEnd/>
            <a:tailEnd/>
          </a:ln>
          <a:effectLst/>
        </p:spPr>
      </p:pic>
      <p:pic>
        <p:nvPicPr>
          <p:cNvPr id="28" name="Picture 3"/>
          <p:cNvPicPr>
            <a:picLocks noChangeAspect="1"/>
          </p:cNvPicPr>
          <p:nvPr/>
        </p:nvPicPr>
        <p:blipFill rotWithShape="1">
          <a:blip r:embed="rId5" cstate="screen">
            <a:extLst>
              <a:ext uri="{28A0092B-C50C-407E-A947-70E740481C1C}">
                <a14:useLocalDpi xmlns:a14="http://schemas.microsoft.com/office/drawing/2010/main" xmlns=""/>
              </a:ext>
            </a:extLst>
          </a:blip>
          <a:srcRect/>
          <a:stretch>
            <a:fillRect/>
          </a:stretch>
        </p:blipFill>
        <p:spPr>
          <a:xfrm>
            <a:off x="3299843" y="893134"/>
            <a:ext cx="2579961" cy="1495620"/>
          </a:xfrm>
          <a:prstGeom prst="rect">
            <a:avLst/>
          </a:prstGeom>
        </p:spPr>
      </p:pic>
      <p:pic>
        <p:nvPicPr>
          <p:cNvPr id="20" name="Picture 3"/>
          <p:cNvPicPr>
            <a:picLocks noChangeAspect="1" noChangeArrowheads="1"/>
          </p:cNvPicPr>
          <p:nvPr/>
        </p:nvPicPr>
        <p:blipFill>
          <a:blip r:embed="rId8" cstate="print"/>
          <a:srcRect/>
          <a:stretch>
            <a:fillRect/>
          </a:stretch>
        </p:blipFill>
        <p:spPr bwMode="auto">
          <a:xfrm>
            <a:off x="3526962" y="1002785"/>
            <a:ext cx="2140196" cy="1257560"/>
          </a:xfrm>
          <a:prstGeom prst="rect">
            <a:avLst/>
          </a:prstGeom>
          <a:noFill/>
          <a:ln w="9525">
            <a:noFill/>
            <a:miter lim="800000"/>
            <a:headEnd/>
            <a:tailEnd/>
          </a:ln>
          <a:effectLst/>
        </p:spPr>
      </p:pic>
      <p:pic>
        <p:nvPicPr>
          <p:cNvPr id="29" name="Picture 3"/>
          <p:cNvPicPr>
            <a:picLocks noChangeAspect="1"/>
          </p:cNvPicPr>
          <p:nvPr/>
        </p:nvPicPr>
        <p:blipFill rotWithShape="1">
          <a:blip r:embed="rId5" cstate="screen">
            <a:extLst>
              <a:ext uri="{28A0092B-C50C-407E-A947-70E740481C1C}">
                <a14:useLocalDpi xmlns:a14="http://schemas.microsoft.com/office/drawing/2010/main" xmlns=""/>
              </a:ext>
            </a:extLst>
          </a:blip>
          <a:srcRect/>
          <a:stretch>
            <a:fillRect/>
          </a:stretch>
        </p:blipFill>
        <p:spPr>
          <a:xfrm>
            <a:off x="3345917" y="2874364"/>
            <a:ext cx="2395666" cy="1761430"/>
          </a:xfrm>
          <a:prstGeom prst="rect">
            <a:avLst/>
          </a:prstGeom>
        </p:spPr>
      </p:pic>
      <p:pic>
        <p:nvPicPr>
          <p:cNvPr id="63490" name="Picture 2" descr="F:\！2023-2024(2)任务\2 修改PPT\2 通原\1 通原最新版PPT(2023.12.21)\1 授课PPT\插图\第4章 信道\补10.JPEG"/>
          <p:cNvPicPr>
            <a:picLocks noChangeAspect="1" noChangeArrowheads="1"/>
          </p:cNvPicPr>
          <p:nvPr/>
        </p:nvPicPr>
        <p:blipFill>
          <a:blip r:embed="rId9" cstate="print"/>
          <a:srcRect/>
          <a:stretch>
            <a:fillRect/>
          </a:stretch>
        </p:blipFill>
        <p:spPr bwMode="auto">
          <a:xfrm>
            <a:off x="3573906" y="2997215"/>
            <a:ext cx="1976290" cy="1487771"/>
          </a:xfrm>
          <a:prstGeom prst="rect">
            <a:avLst/>
          </a:prstGeom>
          <a:noFill/>
        </p:spPr>
      </p:pic>
      <p:sp>
        <p:nvSpPr>
          <p:cNvPr id="30" name="矩形 23"/>
          <p:cNvSpPr>
            <a:spLocks noChangeAspect="1" noChangeArrowheads="1"/>
          </p:cNvSpPr>
          <p:nvPr/>
        </p:nvSpPr>
        <p:spPr bwMode="auto">
          <a:xfrm>
            <a:off x="6458572" y="2379031"/>
            <a:ext cx="1632810" cy="417332"/>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
        <p:nvSpPr>
          <p:cNvPr id="31" name="TextBox 23"/>
          <p:cNvSpPr txBox="1"/>
          <p:nvPr/>
        </p:nvSpPr>
        <p:spPr>
          <a:xfrm>
            <a:off x="6267915" y="2794282"/>
            <a:ext cx="2195591" cy="787523"/>
          </a:xfrm>
          <a:prstGeom prst="rect">
            <a:avLst/>
          </a:prstGeom>
          <a:noFill/>
        </p:spPr>
        <p:txBody>
          <a:bodyPr wrap="square" rtlCol="0">
            <a:spAutoFit/>
          </a:bodyPr>
          <a:lstStyle/>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理论分析时通常将实际的电路抽象成模型</a:t>
            </a:r>
          </a:p>
        </p:txBody>
      </p:sp>
    </p:spTree>
    <p:extLst>
      <p:ext uri="{BB962C8B-B14F-4D97-AF65-F5344CB8AC3E}">
        <p14:creationId xmlns:p14="http://schemas.microsoft.com/office/powerpoint/2010/main" xmlns="" val="427677319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514" name="Picture 2"/>
          <p:cNvPicPr>
            <a:picLocks noChangeAspect="1" noChangeArrowheads="1"/>
          </p:cNvPicPr>
          <p:nvPr/>
        </p:nvPicPr>
        <p:blipFill>
          <a:blip r:embed="rId3" cstate="print"/>
          <a:srcRect/>
          <a:stretch>
            <a:fillRect/>
          </a:stretch>
        </p:blipFill>
        <p:spPr bwMode="auto">
          <a:xfrm>
            <a:off x="377291" y="708183"/>
            <a:ext cx="5374869" cy="1445343"/>
          </a:xfrm>
          <a:prstGeom prst="rect">
            <a:avLst/>
          </a:prstGeom>
          <a:noFill/>
          <a:ln w="9525">
            <a:noFill/>
            <a:miter lim="800000"/>
            <a:headEnd/>
            <a:tailEnd/>
          </a:ln>
          <a:effectLst/>
        </p:spPr>
      </p:pic>
      <p:pic>
        <p:nvPicPr>
          <p:cNvPr id="23" name="Picture 3"/>
          <p:cNvPicPr>
            <a:picLocks noChangeAspect="1" noChangeArrowheads="1"/>
          </p:cNvPicPr>
          <p:nvPr/>
        </p:nvPicPr>
        <p:blipFill>
          <a:blip r:embed="rId4" cstate="print"/>
          <a:srcRect/>
          <a:stretch>
            <a:fillRect/>
          </a:stretch>
        </p:blipFill>
        <p:spPr bwMode="auto">
          <a:xfrm rot="5400000">
            <a:off x="2927675" y="1998935"/>
            <a:ext cx="323606" cy="182415"/>
          </a:xfrm>
          <a:prstGeom prst="rect">
            <a:avLst/>
          </a:prstGeom>
          <a:noFill/>
          <a:ln w="9525">
            <a:noFill/>
            <a:miter lim="800000"/>
            <a:headEnd/>
            <a:tailEnd/>
          </a:ln>
          <a:effectLst/>
        </p:spPr>
      </p:pic>
      <p:pic>
        <p:nvPicPr>
          <p:cNvPr id="64515" name="Picture 3"/>
          <p:cNvPicPr>
            <a:picLocks noChangeAspect="1" noChangeArrowheads="1"/>
          </p:cNvPicPr>
          <p:nvPr/>
        </p:nvPicPr>
        <p:blipFill>
          <a:blip r:embed="rId5" cstate="print"/>
          <a:srcRect/>
          <a:stretch>
            <a:fillRect/>
          </a:stretch>
        </p:blipFill>
        <p:spPr bwMode="auto">
          <a:xfrm>
            <a:off x="504884" y="3364443"/>
            <a:ext cx="5247277" cy="1534498"/>
          </a:xfrm>
          <a:prstGeom prst="rect">
            <a:avLst/>
          </a:prstGeom>
          <a:noFill/>
          <a:ln w="9525">
            <a:noFill/>
            <a:miter lim="800000"/>
            <a:headEnd/>
            <a:tailEnd/>
          </a:ln>
          <a:effectLst/>
        </p:spPr>
      </p:pic>
      <p:pic>
        <p:nvPicPr>
          <p:cNvPr id="64516" name="Picture 4"/>
          <p:cNvPicPr>
            <a:picLocks noChangeAspect="1" noChangeArrowheads="1"/>
          </p:cNvPicPr>
          <p:nvPr/>
        </p:nvPicPr>
        <p:blipFill>
          <a:blip r:embed="rId6" cstate="print"/>
          <a:srcRect/>
          <a:stretch>
            <a:fillRect/>
          </a:stretch>
        </p:blipFill>
        <p:spPr bwMode="auto">
          <a:xfrm>
            <a:off x="543860" y="2367740"/>
            <a:ext cx="5057775" cy="514350"/>
          </a:xfrm>
          <a:prstGeom prst="rect">
            <a:avLst/>
          </a:prstGeom>
          <a:noFill/>
          <a:ln w="9525">
            <a:noFill/>
            <a:miter lim="800000"/>
            <a:headEnd/>
            <a:tailEnd/>
          </a:ln>
          <a:effectLst/>
        </p:spPr>
      </p:pic>
      <p:pic>
        <p:nvPicPr>
          <p:cNvPr id="26" name="Picture 3"/>
          <p:cNvPicPr>
            <a:picLocks noChangeAspect="1" noChangeArrowheads="1"/>
          </p:cNvPicPr>
          <p:nvPr/>
        </p:nvPicPr>
        <p:blipFill>
          <a:blip r:embed="rId4" cstate="print"/>
          <a:srcRect/>
          <a:stretch>
            <a:fillRect/>
          </a:stretch>
        </p:blipFill>
        <p:spPr bwMode="auto">
          <a:xfrm rot="5400000">
            <a:off x="2941849" y="3001940"/>
            <a:ext cx="323606" cy="182415"/>
          </a:xfrm>
          <a:prstGeom prst="rect">
            <a:avLst/>
          </a:prstGeom>
          <a:noFill/>
          <a:ln w="9525">
            <a:noFill/>
            <a:miter lim="800000"/>
            <a:headEnd/>
            <a:tailEnd/>
          </a:ln>
          <a:effectLst/>
        </p:spPr>
      </p:pic>
      <p:sp>
        <p:nvSpPr>
          <p:cNvPr id="27" name="矩形 26"/>
          <p:cNvSpPr/>
          <p:nvPr/>
        </p:nvSpPr>
        <p:spPr>
          <a:xfrm>
            <a:off x="6028660" y="3224115"/>
            <a:ext cx="2828258" cy="1526187"/>
          </a:xfrm>
          <a:prstGeom prst="rect">
            <a:avLst/>
          </a:prstGeom>
        </p:spPr>
        <p:txBody>
          <a:bodyPr wrap="square">
            <a:spAutoFit/>
          </a:bodyPr>
          <a:lstStyle/>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从调制和解调的角度看调制器</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输出端到解调器输入端的所有</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变换装置及传输媒质都是对已</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调制信号进行传输。</a:t>
            </a:r>
          </a:p>
        </p:txBody>
      </p:sp>
      <p:sp>
        <p:nvSpPr>
          <p:cNvPr id="28" name="矩形 23"/>
          <p:cNvSpPr>
            <a:spLocks noChangeAspect="1" noChangeArrowheads="1"/>
          </p:cNvSpPr>
          <p:nvPr/>
        </p:nvSpPr>
        <p:spPr bwMode="auto">
          <a:xfrm>
            <a:off x="6033270" y="3250900"/>
            <a:ext cx="2802386" cy="1512485"/>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427677319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5487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9"/>
          <p:cNvSpPr txBox="1"/>
          <p:nvPr/>
        </p:nvSpPr>
        <p:spPr>
          <a:xfrm>
            <a:off x="2477327" y="1551122"/>
            <a:ext cx="2447716"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奇偶校验</a:t>
            </a:r>
            <a:r>
              <a:rPr lang="en-US" altLang="zh-CN" sz="1800" b="1" dirty="0" smtClean="0">
                <a:solidFill>
                  <a:srgbClr val="0070C0"/>
                </a:solidFill>
                <a:latin typeface="微软雅黑" panose="020B0503020204020204" pitchFamily="34" charset="-122"/>
                <a:ea typeface="微软雅黑" panose="020B0503020204020204" pitchFamily="34" charset="-122"/>
              </a:rPr>
              <a:t>:</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pic>
        <p:nvPicPr>
          <p:cNvPr id="33795" name="Picture 3"/>
          <p:cNvPicPr>
            <a:picLocks noChangeAspect="1" noChangeArrowheads="1"/>
          </p:cNvPicPr>
          <p:nvPr/>
        </p:nvPicPr>
        <p:blipFill>
          <a:blip r:embed="rId4" cstate="print"/>
          <a:srcRect/>
          <a:stretch>
            <a:fillRect/>
          </a:stretch>
        </p:blipFill>
        <p:spPr bwMode="auto">
          <a:xfrm>
            <a:off x="3721962" y="1609978"/>
            <a:ext cx="2561892" cy="297647"/>
          </a:xfrm>
          <a:prstGeom prst="rect">
            <a:avLst/>
          </a:prstGeom>
          <a:noFill/>
          <a:ln w="9525">
            <a:noFill/>
            <a:miter lim="800000"/>
            <a:headEnd/>
            <a:tailEnd/>
          </a:ln>
          <a:effectLst/>
        </p:spPr>
      </p:pic>
      <p:pic>
        <p:nvPicPr>
          <p:cNvPr id="87" name="Picture 3"/>
          <p:cNvPicPr>
            <a:picLocks noChangeAspect="1" noChangeArrowheads="1"/>
          </p:cNvPicPr>
          <p:nvPr/>
        </p:nvPicPr>
        <p:blipFill>
          <a:blip r:embed="rId5" cstate="print"/>
          <a:srcRect/>
          <a:stretch>
            <a:fillRect/>
          </a:stretch>
        </p:blipFill>
        <p:spPr bwMode="auto">
          <a:xfrm>
            <a:off x="4731468" y="1640271"/>
            <a:ext cx="323606" cy="182415"/>
          </a:xfrm>
          <a:prstGeom prst="rect">
            <a:avLst/>
          </a:prstGeom>
          <a:noFill/>
          <a:ln w="9525">
            <a:noFill/>
            <a:miter lim="800000"/>
            <a:headEnd/>
            <a:tailEnd/>
          </a:ln>
          <a:effectLst/>
        </p:spPr>
      </p:pic>
      <p:pic>
        <p:nvPicPr>
          <p:cNvPr id="33796" name="Picture 4"/>
          <p:cNvPicPr>
            <a:picLocks noChangeAspect="1" noChangeArrowheads="1"/>
          </p:cNvPicPr>
          <p:nvPr/>
        </p:nvPicPr>
        <p:blipFill>
          <a:blip r:embed="rId6" cstate="print"/>
          <a:srcRect/>
          <a:stretch>
            <a:fillRect/>
          </a:stretch>
        </p:blipFill>
        <p:spPr bwMode="auto">
          <a:xfrm>
            <a:off x="1825597" y="2323700"/>
            <a:ext cx="5883014" cy="1286602"/>
          </a:xfrm>
          <a:prstGeom prst="rect">
            <a:avLst/>
          </a:prstGeom>
          <a:noFill/>
          <a:ln w="9525">
            <a:noFill/>
            <a:miter lim="800000"/>
            <a:headEnd/>
            <a:tailEnd/>
          </a:ln>
          <a:effectLst/>
        </p:spPr>
      </p:pic>
      <p:sp>
        <p:nvSpPr>
          <p:cNvPr id="88" name="TextBox 9"/>
          <p:cNvSpPr txBox="1"/>
          <p:nvPr/>
        </p:nvSpPr>
        <p:spPr>
          <a:xfrm>
            <a:off x="418156" y="799747"/>
            <a:ext cx="5387219"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对数字通信系统而言，编码是发送设备中最重要的：</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27677319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p:cNvPicPr>
            <a:picLocks noChangeAspect="1" noChangeArrowheads="1"/>
          </p:cNvPicPr>
          <p:nvPr/>
        </p:nvPicPr>
        <p:blipFill>
          <a:blip r:embed="rId4" cstate="print"/>
          <a:srcRect/>
          <a:stretch>
            <a:fillRect/>
          </a:stretch>
        </p:blipFill>
        <p:spPr bwMode="auto">
          <a:xfrm>
            <a:off x="852488" y="806594"/>
            <a:ext cx="7439025" cy="1552575"/>
          </a:xfrm>
          <a:prstGeom prst="rect">
            <a:avLst/>
          </a:prstGeom>
          <a:noFill/>
          <a:ln w="9525">
            <a:noFill/>
            <a:miter lim="800000"/>
            <a:headEnd/>
            <a:tailEnd/>
          </a:ln>
          <a:effectLst/>
        </p:spPr>
      </p:pic>
      <p:pic>
        <p:nvPicPr>
          <p:cNvPr id="21" name="Picture 3"/>
          <p:cNvPicPr>
            <a:picLocks noChangeAspect="1" noChangeArrowheads="1"/>
          </p:cNvPicPr>
          <p:nvPr/>
        </p:nvPicPr>
        <p:blipFill>
          <a:blip r:embed="rId5" cstate="print"/>
          <a:srcRect/>
          <a:stretch>
            <a:fillRect/>
          </a:stretch>
        </p:blipFill>
        <p:spPr bwMode="auto">
          <a:xfrm rot="5400000">
            <a:off x="4426866" y="2604991"/>
            <a:ext cx="323606" cy="182415"/>
          </a:xfrm>
          <a:prstGeom prst="rect">
            <a:avLst/>
          </a:prstGeom>
          <a:noFill/>
          <a:ln w="9525">
            <a:noFill/>
            <a:miter lim="800000"/>
            <a:headEnd/>
            <a:tailEnd/>
          </a:ln>
          <a:effectLst/>
        </p:spPr>
      </p:pic>
      <p:pic>
        <p:nvPicPr>
          <p:cNvPr id="41985" name="Picture 1"/>
          <p:cNvPicPr>
            <a:picLocks noChangeAspect="1" noChangeArrowheads="1"/>
          </p:cNvPicPr>
          <p:nvPr/>
        </p:nvPicPr>
        <p:blipFill>
          <a:blip r:embed="rId6" cstate="print"/>
          <a:srcRect/>
          <a:stretch>
            <a:fillRect/>
          </a:stretch>
        </p:blipFill>
        <p:spPr bwMode="auto">
          <a:xfrm>
            <a:off x="1756369" y="2977564"/>
            <a:ext cx="5886450" cy="1676400"/>
          </a:xfrm>
          <a:prstGeom prst="rect">
            <a:avLst/>
          </a:prstGeom>
          <a:noFill/>
          <a:ln w="9525">
            <a:noFill/>
            <a:miter lim="800000"/>
            <a:headEnd/>
            <a:tailEnd/>
          </a:ln>
          <a:effectLst/>
        </p:spPr>
      </p:pic>
    </p:spTree>
    <p:extLst>
      <p:ext uri="{BB962C8B-B14F-4D97-AF65-F5344CB8AC3E}">
        <p14:creationId xmlns:p14="http://schemas.microsoft.com/office/powerpoint/2010/main" xmlns="" val="427677319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31"/>
          <p:cNvGrpSpPr/>
          <p:nvPr/>
        </p:nvGrpSpPr>
        <p:grpSpPr>
          <a:xfrm>
            <a:off x="1029986" y="3191694"/>
            <a:ext cx="1098075" cy="1098075"/>
            <a:chOff x="2035197" y="1124394"/>
            <a:chExt cx="1152000" cy="1152000"/>
          </a:xfrm>
        </p:grpSpPr>
        <p:sp>
          <p:nvSpPr>
            <p:cNvPr id="33" name="灰色圆形背景"/>
            <p:cNvSpPr/>
            <p:nvPr/>
          </p:nvSpPr>
          <p:spPr>
            <a:xfrm>
              <a:off x="2035197" y="1124394"/>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110616" y="1191698"/>
              <a:ext cx="1008000" cy="1008000"/>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弦形 34"/>
            <p:cNvSpPr/>
            <p:nvPr/>
          </p:nvSpPr>
          <p:spPr>
            <a:xfrm rot="10800000">
              <a:off x="2110616" y="1191698"/>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100663" y="1316863"/>
              <a:ext cx="986691" cy="742649"/>
            </a:xfrm>
            <a:prstGeom prst="rect">
              <a:avLst/>
            </a:prstGeom>
          </p:spPr>
          <p:txBody>
            <a:bodyPr wrap="square">
              <a:spAutoFit/>
            </a:bodyPr>
            <a:lstStyle/>
            <a:p>
              <a:pPr algn="ctr"/>
              <a:r>
                <a:rPr lang="zh-CN" altLang="en-US" sz="2000" b="1" dirty="0" smtClean="0">
                  <a:solidFill>
                    <a:srgbClr val="FFFFFF"/>
                  </a:solidFill>
                </a:rPr>
                <a:t>广义信道</a:t>
              </a:r>
              <a:endParaRPr lang="zh-CN" altLang="en-US" sz="2000" b="1" dirty="0">
                <a:solidFill>
                  <a:srgbClr val="FFFFFF"/>
                </a:solidFill>
              </a:endParaRPr>
            </a:p>
          </p:txBody>
        </p:sp>
      </p:grpSp>
      <p:grpSp>
        <p:nvGrpSpPr>
          <p:cNvPr id="3" name="组合 36"/>
          <p:cNvGrpSpPr/>
          <p:nvPr/>
        </p:nvGrpSpPr>
        <p:grpSpPr>
          <a:xfrm>
            <a:off x="272671" y="1257011"/>
            <a:ext cx="1855390" cy="1855390"/>
            <a:chOff x="968141" y="2974095"/>
            <a:chExt cx="1152000" cy="1152000"/>
          </a:xfrm>
        </p:grpSpPr>
        <p:sp>
          <p:nvSpPr>
            <p:cNvPr id="38" name="灰色圆形背景"/>
            <p:cNvSpPr/>
            <p:nvPr/>
          </p:nvSpPr>
          <p:spPr>
            <a:xfrm rot="5400000">
              <a:off x="968141" y="2974095"/>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36733" y="3043220"/>
              <a:ext cx="1008000" cy="10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弦形 39"/>
            <p:cNvSpPr/>
            <p:nvPr/>
          </p:nvSpPr>
          <p:spPr>
            <a:xfrm rot="10800000">
              <a:off x="1036733" y="3043221"/>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22423" y="3275501"/>
              <a:ext cx="843435" cy="515961"/>
            </a:xfrm>
            <a:prstGeom prst="rect">
              <a:avLst/>
            </a:prstGeom>
          </p:spPr>
          <p:txBody>
            <a:bodyPr wrap="square">
              <a:spAutoFit/>
            </a:bodyPr>
            <a:lstStyle/>
            <a:p>
              <a:pPr algn="ctr"/>
              <a:r>
                <a:rPr lang="zh-CN" altLang="en-US" sz="2400" dirty="0" smtClean="0">
                  <a:solidFill>
                    <a:srgbClr val="FFFFFF"/>
                  </a:solidFill>
                  <a:latin typeface="微软雅黑" panose="020B0503020204020204" pitchFamily="34" charset="-122"/>
                  <a:ea typeface="微软雅黑" panose="020B0503020204020204" pitchFamily="34" charset="-122"/>
                </a:rPr>
                <a:t>调制</a:t>
              </a:r>
              <a:endParaRPr lang="en-US" altLang="zh-CN" sz="2400" dirty="0" smtClean="0">
                <a:solidFill>
                  <a:srgbClr val="FFFFFF"/>
                </a:solidFill>
                <a:latin typeface="微软雅黑" panose="020B0503020204020204" pitchFamily="34" charset="-122"/>
                <a:ea typeface="微软雅黑" panose="020B0503020204020204" pitchFamily="34" charset="-122"/>
              </a:endParaRPr>
            </a:p>
            <a:p>
              <a:pPr algn="ctr"/>
              <a:r>
                <a:rPr lang="zh-CN" altLang="en-US" sz="2400" dirty="0" smtClean="0">
                  <a:solidFill>
                    <a:srgbClr val="FFFFFF"/>
                  </a:solidFill>
                  <a:latin typeface="微软雅黑" panose="020B0503020204020204" pitchFamily="34" charset="-122"/>
                  <a:ea typeface="微软雅黑" panose="020B0503020204020204" pitchFamily="34" charset="-122"/>
                </a:rPr>
                <a:t>信道</a:t>
              </a:r>
              <a:endParaRPr lang="zh-CN" altLang="en-US" sz="2400" dirty="0">
                <a:solidFill>
                  <a:srgbClr val="FFFFFF"/>
                </a:solidFill>
              </a:endParaRPr>
            </a:p>
          </p:txBody>
        </p:sp>
      </p:grpSp>
      <p:grpSp>
        <p:nvGrpSpPr>
          <p:cNvPr id="9" name="组合 41"/>
          <p:cNvGrpSpPr/>
          <p:nvPr/>
        </p:nvGrpSpPr>
        <p:grpSpPr>
          <a:xfrm>
            <a:off x="2227501" y="3191694"/>
            <a:ext cx="1425756" cy="1425756"/>
            <a:chOff x="2035197" y="1124394"/>
            <a:chExt cx="1152000" cy="1152000"/>
          </a:xfrm>
        </p:grpSpPr>
        <p:sp>
          <p:nvSpPr>
            <p:cNvPr id="43" name="灰色圆形背景"/>
            <p:cNvSpPr/>
            <p:nvPr/>
          </p:nvSpPr>
          <p:spPr>
            <a:xfrm rot="16200000">
              <a:off x="2035197" y="1124394"/>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110616" y="1191698"/>
              <a:ext cx="1008000" cy="10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弦形 44"/>
            <p:cNvSpPr/>
            <p:nvPr/>
          </p:nvSpPr>
          <p:spPr>
            <a:xfrm rot="10800000">
              <a:off x="2110616" y="1191698"/>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122974" y="1339648"/>
              <a:ext cx="986691" cy="671439"/>
            </a:xfrm>
            <a:prstGeom prst="rect">
              <a:avLst/>
            </a:prstGeom>
          </p:spPr>
          <p:txBody>
            <a:bodyPr wrap="square">
              <a:spAutoFit/>
            </a:bodyPr>
            <a:lstStyle/>
            <a:p>
              <a:pPr algn="ctr"/>
              <a:r>
                <a:rPr lang="zh-CN" altLang="en-US" sz="2400" dirty="0" smtClean="0">
                  <a:solidFill>
                    <a:srgbClr val="FFFFFF"/>
                  </a:solidFill>
                  <a:latin typeface="微软雅黑" panose="020B0503020204020204" pitchFamily="34" charset="-122"/>
                  <a:ea typeface="微软雅黑" panose="020B0503020204020204" pitchFamily="34" charset="-122"/>
                </a:rPr>
                <a:t>编码</a:t>
              </a:r>
              <a:endParaRPr lang="en-US" altLang="zh-CN" sz="2400" dirty="0" smtClean="0">
                <a:solidFill>
                  <a:srgbClr val="FFFFFF"/>
                </a:solidFill>
                <a:latin typeface="微软雅黑" panose="020B0503020204020204" pitchFamily="34" charset="-122"/>
                <a:ea typeface="微软雅黑" panose="020B0503020204020204" pitchFamily="34" charset="-122"/>
              </a:endParaRPr>
            </a:p>
            <a:p>
              <a:pPr algn="ctr"/>
              <a:r>
                <a:rPr lang="zh-CN" altLang="en-US" sz="2400" dirty="0" smtClean="0">
                  <a:solidFill>
                    <a:srgbClr val="FFFFFF"/>
                  </a:solidFill>
                  <a:latin typeface="微软雅黑" panose="020B0503020204020204" pitchFamily="34" charset="-122"/>
                  <a:ea typeface="微软雅黑" panose="020B0503020204020204" pitchFamily="34" charset="-122"/>
                </a:rPr>
                <a:t>信道</a:t>
              </a:r>
              <a:endParaRPr lang="zh-CN" altLang="en-US" sz="2400" dirty="0">
                <a:solidFill>
                  <a:srgbClr val="FFFFFF"/>
                </a:solidFill>
              </a:endParaRPr>
            </a:p>
          </p:txBody>
        </p:sp>
      </p:grpSp>
      <p:graphicFrame>
        <p:nvGraphicFramePr>
          <p:cNvPr id="35843" name="Object 3"/>
          <p:cNvGraphicFramePr>
            <a:graphicFrameLocks noChangeAspect="1"/>
          </p:cNvGraphicFramePr>
          <p:nvPr/>
        </p:nvGraphicFramePr>
        <p:xfrm>
          <a:off x="4845615" y="3605667"/>
          <a:ext cx="2395132" cy="356300"/>
        </p:xfrm>
        <a:graphic>
          <a:graphicData uri="http://schemas.openxmlformats.org/presentationml/2006/ole">
            <p:oleObj spid="_x0000_s35843" name="Equation" r:id="rId5" imgW="1536480" imgH="228600" progId="Equation.DSMT4">
              <p:embed/>
            </p:oleObj>
          </a:graphicData>
        </a:graphic>
      </p:graphicFrame>
      <p:sp>
        <p:nvSpPr>
          <p:cNvPr id="42" name="TextBox 27"/>
          <p:cNvSpPr txBox="1"/>
          <p:nvPr/>
        </p:nvSpPr>
        <p:spPr>
          <a:xfrm>
            <a:off x="5221585" y="4055952"/>
            <a:ext cx="1019728"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乘性干扰</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47" name="TextBox 27"/>
          <p:cNvSpPr txBox="1"/>
          <p:nvPr/>
        </p:nvSpPr>
        <p:spPr>
          <a:xfrm>
            <a:off x="6447913" y="4048855"/>
            <a:ext cx="1111835"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加性干扰</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53" name="Picture 3"/>
          <p:cNvPicPr>
            <a:picLocks noChangeAspect="1" noChangeArrowheads="1"/>
          </p:cNvPicPr>
          <p:nvPr/>
        </p:nvPicPr>
        <p:blipFill>
          <a:blip r:embed="rId6" cstate="print"/>
          <a:srcRect/>
          <a:stretch>
            <a:fillRect/>
          </a:stretch>
        </p:blipFill>
        <p:spPr bwMode="auto">
          <a:xfrm>
            <a:off x="3386329" y="918961"/>
            <a:ext cx="5247277" cy="1534498"/>
          </a:xfrm>
          <a:prstGeom prst="rect">
            <a:avLst/>
          </a:prstGeom>
          <a:noFill/>
          <a:ln w="9525">
            <a:noFill/>
            <a:miter lim="800000"/>
            <a:headEnd/>
            <a:tailEnd/>
          </a:ln>
          <a:effectLst/>
        </p:spPr>
      </p:pic>
      <p:pic>
        <p:nvPicPr>
          <p:cNvPr id="54" name="Picture 3"/>
          <p:cNvPicPr>
            <a:picLocks noChangeAspect="1" noChangeArrowheads="1"/>
          </p:cNvPicPr>
          <p:nvPr/>
        </p:nvPicPr>
        <p:blipFill>
          <a:blip r:embed="rId7" cstate="print"/>
          <a:srcRect/>
          <a:stretch>
            <a:fillRect/>
          </a:stretch>
        </p:blipFill>
        <p:spPr bwMode="auto">
          <a:xfrm rot="5400000">
            <a:off x="5894161" y="2636896"/>
            <a:ext cx="323606" cy="182415"/>
          </a:xfrm>
          <a:prstGeom prst="rect">
            <a:avLst/>
          </a:prstGeom>
          <a:noFill/>
          <a:ln w="9525">
            <a:noFill/>
            <a:miter lim="800000"/>
            <a:headEnd/>
            <a:tailEnd/>
          </a:ln>
          <a:effectLst/>
        </p:spPr>
      </p:pic>
      <p:pic>
        <p:nvPicPr>
          <p:cNvPr id="35844" name="Picture 4"/>
          <p:cNvPicPr>
            <a:picLocks noChangeAspect="1" noChangeArrowheads="1"/>
          </p:cNvPicPr>
          <p:nvPr/>
        </p:nvPicPr>
        <p:blipFill>
          <a:blip r:embed="rId8" cstate="print"/>
          <a:srcRect/>
          <a:stretch>
            <a:fillRect/>
          </a:stretch>
        </p:blipFill>
        <p:spPr bwMode="auto">
          <a:xfrm>
            <a:off x="4809012" y="2970567"/>
            <a:ext cx="2484917" cy="494878"/>
          </a:xfrm>
          <a:prstGeom prst="rect">
            <a:avLst/>
          </a:prstGeom>
          <a:noFill/>
          <a:ln w="9525">
            <a:noFill/>
            <a:miter lim="800000"/>
            <a:headEnd/>
            <a:tailEnd/>
          </a:ln>
          <a:effectLst/>
        </p:spPr>
      </p:pic>
      <p:sp>
        <p:nvSpPr>
          <p:cNvPr id="57" name="矩形 23"/>
          <p:cNvSpPr>
            <a:spLocks noChangeAspect="1" noChangeArrowheads="1"/>
          </p:cNvSpPr>
          <p:nvPr/>
        </p:nvSpPr>
        <p:spPr bwMode="auto">
          <a:xfrm>
            <a:off x="4767996" y="3593803"/>
            <a:ext cx="2504671" cy="404039"/>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
        <p:nvSpPr>
          <p:cNvPr id="58" name="TextBox 27"/>
          <p:cNvSpPr txBox="1"/>
          <p:nvPr/>
        </p:nvSpPr>
        <p:spPr>
          <a:xfrm>
            <a:off x="7383533" y="3623563"/>
            <a:ext cx="1664770"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调制信道模型</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bwMode="auto">
          <a:xfrm>
            <a:off x="4615605" y="1469309"/>
            <a:ext cx="180000" cy="180000"/>
          </a:xfrm>
          <a:prstGeom prst="ellipse">
            <a:avLst/>
          </a:prstGeom>
          <a:solidFill>
            <a:srgbClr val="0070C0"/>
          </a:solidFill>
          <a:ln w="381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 name="TextBox 27"/>
          <p:cNvSpPr txBox="1"/>
          <p:nvPr/>
        </p:nvSpPr>
        <p:spPr>
          <a:xfrm>
            <a:off x="4796347" y="1365939"/>
            <a:ext cx="1083493"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恒参信道</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55" name="TextBox 27"/>
          <p:cNvSpPr txBox="1"/>
          <p:nvPr/>
        </p:nvSpPr>
        <p:spPr>
          <a:xfrm>
            <a:off x="4831789" y="2347692"/>
            <a:ext cx="1069316"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随参信道</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60" name="图片 59" descr="1.固定电话.jpg"/>
          <p:cNvPicPr>
            <a:picLocks noChangeAspect="1"/>
          </p:cNvPicPr>
          <p:nvPr/>
        </p:nvPicPr>
        <p:blipFill>
          <a:blip r:embed="rId4" cstate="print"/>
          <a:stretch>
            <a:fillRect/>
          </a:stretch>
        </p:blipFill>
        <p:spPr>
          <a:xfrm>
            <a:off x="5984643" y="858799"/>
            <a:ext cx="1583585" cy="1053084"/>
          </a:xfrm>
          <a:prstGeom prst="rect">
            <a:avLst/>
          </a:prstGeom>
        </p:spPr>
      </p:pic>
      <p:pic>
        <p:nvPicPr>
          <p:cNvPr id="61" name="图片 60" descr="2.移动电话.jpg"/>
          <p:cNvPicPr>
            <a:picLocks noChangeAspect="1"/>
          </p:cNvPicPr>
          <p:nvPr/>
        </p:nvPicPr>
        <p:blipFill>
          <a:blip r:embed="rId5" cstate="print"/>
          <a:stretch>
            <a:fillRect/>
          </a:stretch>
        </p:blipFill>
        <p:spPr>
          <a:xfrm>
            <a:off x="5993171" y="2131378"/>
            <a:ext cx="1580336" cy="1054874"/>
          </a:xfrm>
          <a:prstGeom prst="rect">
            <a:avLst/>
          </a:prstGeom>
        </p:spPr>
      </p:pic>
      <p:sp>
        <p:nvSpPr>
          <p:cNvPr id="62" name="椭圆 61"/>
          <p:cNvSpPr/>
          <p:nvPr/>
        </p:nvSpPr>
        <p:spPr bwMode="auto">
          <a:xfrm>
            <a:off x="4661675" y="2419184"/>
            <a:ext cx="180000" cy="180000"/>
          </a:xfrm>
          <a:prstGeom prst="ellipse">
            <a:avLst/>
          </a:prstGeom>
          <a:solidFill>
            <a:srgbClr val="0070C0"/>
          </a:solidFill>
          <a:ln w="381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37" name="Picture 4"/>
          <p:cNvPicPr>
            <a:picLocks noChangeAspect="1" noChangeArrowheads="1"/>
          </p:cNvPicPr>
          <p:nvPr/>
        </p:nvPicPr>
        <p:blipFill>
          <a:blip r:embed="rId6" cstate="print"/>
          <a:srcRect/>
          <a:stretch>
            <a:fillRect/>
          </a:stretch>
        </p:blipFill>
        <p:spPr bwMode="auto">
          <a:xfrm>
            <a:off x="1438526" y="1588338"/>
            <a:ext cx="2484917" cy="494878"/>
          </a:xfrm>
          <a:prstGeom prst="rect">
            <a:avLst/>
          </a:prstGeom>
          <a:noFill/>
          <a:ln w="9525">
            <a:noFill/>
            <a:miter lim="800000"/>
            <a:headEnd/>
            <a:tailEnd/>
          </a:ln>
          <a:effectLst/>
        </p:spPr>
      </p:pic>
      <p:pic>
        <p:nvPicPr>
          <p:cNvPr id="48" name="Picture 3"/>
          <p:cNvPicPr>
            <a:picLocks noChangeAspect="1" noChangeArrowheads="1"/>
          </p:cNvPicPr>
          <p:nvPr/>
        </p:nvPicPr>
        <p:blipFill>
          <a:blip r:embed="rId7" cstate="print"/>
          <a:srcRect/>
          <a:stretch>
            <a:fillRect/>
          </a:stretch>
        </p:blipFill>
        <p:spPr bwMode="auto">
          <a:xfrm>
            <a:off x="4107929" y="1977682"/>
            <a:ext cx="323606" cy="182415"/>
          </a:xfrm>
          <a:prstGeom prst="rect">
            <a:avLst/>
          </a:prstGeom>
          <a:noFill/>
          <a:ln w="9525">
            <a:noFill/>
            <a:miter lim="800000"/>
            <a:headEnd/>
            <a:tailEnd/>
          </a:ln>
          <a:effectLst/>
        </p:spPr>
      </p:pic>
      <p:graphicFrame>
        <p:nvGraphicFramePr>
          <p:cNvPr id="66563" name="Object 3"/>
          <p:cNvGraphicFramePr>
            <a:graphicFrameLocks noChangeAspect="1"/>
          </p:cNvGraphicFramePr>
          <p:nvPr/>
        </p:nvGraphicFramePr>
        <p:xfrm>
          <a:off x="1463892" y="2180451"/>
          <a:ext cx="2395538" cy="357187"/>
        </p:xfrm>
        <a:graphic>
          <a:graphicData uri="http://schemas.openxmlformats.org/presentationml/2006/ole">
            <p:oleObj spid="_x0000_s67586" name="Equation" r:id="rId8" imgW="1536480" imgH="228600" progId="Equation.DSMT4">
              <p:embed/>
            </p:oleObj>
          </a:graphicData>
        </a:graphic>
      </p:graphicFrame>
      <p:pic>
        <p:nvPicPr>
          <p:cNvPr id="67587" name="Picture 3"/>
          <p:cNvPicPr>
            <a:picLocks noChangeAspect="1" noChangeArrowheads="1"/>
          </p:cNvPicPr>
          <p:nvPr/>
        </p:nvPicPr>
        <p:blipFill>
          <a:blip r:embed="rId9" cstate="print"/>
          <a:srcRect/>
          <a:stretch>
            <a:fillRect/>
          </a:stretch>
        </p:blipFill>
        <p:spPr bwMode="auto">
          <a:xfrm>
            <a:off x="1112210" y="2900597"/>
            <a:ext cx="3927623" cy="1568725"/>
          </a:xfrm>
          <a:prstGeom prst="rect">
            <a:avLst/>
          </a:prstGeom>
          <a:noFill/>
          <a:ln w="9525">
            <a:noFill/>
            <a:miter lim="800000"/>
            <a:headEnd/>
            <a:tailEnd/>
          </a:ln>
          <a:effectLst/>
        </p:spPr>
      </p:pic>
      <p:pic>
        <p:nvPicPr>
          <p:cNvPr id="16" name="Picture 3"/>
          <p:cNvPicPr>
            <a:picLocks noChangeAspect="1" noChangeArrowheads="1"/>
          </p:cNvPicPr>
          <p:nvPr/>
        </p:nvPicPr>
        <p:blipFill>
          <a:blip r:embed="rId7" cstate="print"/>
          <a:srcRect/>
          <a:stretch>
            <a:fillRect/>
          </a:stretch>
        </p:blipFill>
        <p:spPr bwMode="auto">
          <a:xfrm>
            <a:off x="2793036" y="3416622"/>
            <a:ext cx="323606" cy="182415"/>
          </a:xfrm>
          <a:prstGeom prst="rect">
            <a:avLst/>
          </a:prstGeom>
          <a:noFill/>
          <a:ln w="9525">
            <a:noFill/>
            <a:miter lim="800000"/>
            <a:headEnd/>
            <a:tailEnd/>
          </a:ln>
          <a:effectLst/>
        </p:spPr>
      </p:pic>
      <p:sp>
        <p:nvSpPr>
          <p:cNvPr id="17" name="TextBox 27"/>
          <p:cNvSpPr txBox="1"/>
          <p:nvPr/>
        </p:nvSpPr>
        <p:spPr>
          <a:xfrm>
            <a:off x="5140053" y="3708633"/>
            <a:ext cx="3940142"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调制信道对信号的影响体现在波形的失真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199595"/>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845" name="Picture 5"/>
          <p:cNvPicPr>
            <a:picLocks noChangeAspect="1" noChangeArrowheads="1"/>
          </p:cNvPicPr>
          <p:nvPr/>
        </p:nvPicPr>
        <p:blipFill>
          <a:blip r:embed="rId4" cstate="print"/>
          <a:srcRect/>
          <a:stretch>
            <a:fillRect/>
          </a:stretch>
        </p:blipFill>
        <p:spPr bwMode="auto">
          <a:xfrm>
            <a:off x="4571090" y="3236001"/>
            <a:ext cx="1617038" cy="1319162"/>
          </a:xfrm>
          <a:prstGeom prst="rect">
            <a:avLst/>
          </a:prstGeom>
          <a:noFill/>
          <a:ln w="9525">
            <a:noFill/>
            <a:miter lim="800000"/>
            <a:headEnd/>
            <a:tailEnd/>
          </a:ln>
          <a:effectLst/>
        </p:spPr>
      </p:pic>
      <p:pic>
        <p:nvPicPr>
          <p:cNvPr id="37" name="Picture 1"/>
          <p:cNvPicPr>
            <a:picLocks noChangeAspect="1" noChangeArrowheads="1"/>
          </p:cNvPicPr>
          <p:nvPr/>
        </p:nvPicPr>
        <p:blipFill>
          <a:blip r:embed="rId5" cstate="print"/>
          <a:srcRect/>
          <a:stretch>
            <a:fillRect/>
          </a:stretch>
        </p:blipFill>
        <p:spPr bwMode="auto">
          <a:xfrm>
            <a:off x="1777624" y="686305"/>
            <a:ext cx="5271761" cy="1501343"/>
          </a:xfrm>
          <a:prstGeom prst="rect">
            <a:avLst/>
          </a:prstGeom>
          <a:noFill/>
          <a:ln w="9525">
            <a:noFill/>
            <a:miter lim="800000"/>
            <a:headEnd/>
            <a:tailEnd/>
          </a:ln>
          <a:effectLst/>
        </p:spPr>
      </p:pic>
      <p:sp>
        <p:nvSpPr>
          <p:cNvPr id="48" name="TextBox 27"/>
          <p:cNvSpPr txBox="1"/>
          <p:nvPr/>
        </p:nvSpPr>
        <p:spPr>
          <a:xfrm>
            <a:off x="1195366" y="2209396"/>
            <a:ext cx="6640812"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编码信道对信号的传输过程就是将一个数字序列变换成另一个数字序列</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65539" name="Picture 3"/>
          <p:cNvPicPr>
            <a:picLocks noChangeAspect="1" noChangeArrowheads="1"/>
          </p:cNvPicPr>
          <p:nvPr/>
        </p:nvPicPr>
        <p:blipFill>
          <a:blip r:embed="rId6" cstate="print"/>
          <a:srcRect/>
          <a:stretch>
            <a:fillRect/>
          </a:stretch>
        </p:blipFill>
        <p:spPr bwMode="auto">
          <a:xfrm>
            <a:off x="2161485" y="3666330"/>
            <a:ext cx="2247900" cy="447675"/>
          </a:xfrm>
          <a:prstGeom prst="rect">
            <a:avLst/>
          </a:prstGeom>
          <a:noFill/>
          <a:ln w="9525">
            <a:noFill/>
            <a:miter lim="800000"/>
            <a:headEnd/>
            <a:tailEnd/>
          </a:ln>
          <a:effectLst/>
        </p:spPr>
      </p:pic>
      <p:pic>
        <p:nvPicPr>
          <p:cNvPr id="49" name="Picture 3"/>
          <p:cNvPicPr>
            <a:picLocks noChangeAspect="1" noChangeArrowheads="1"/>
          </p:cNvPicPr>
          <p:nvPr/>
        </p:nvPicPr>
        <p:blipFill>
          <a:blip r:embed="rId7" cstate="print"/>
          <a:srcRect/>
          <a:stretch>
            <a:fillRect/>
          </a:stretch>
        </p:blipFill>
        <p:spPr bwMode="auto">
          <a:xfrm rot="5400000">
            <a:off x="4246115" y="2658145"/>
            <a:ext cx="323606" cy="182415"/>
          </a:xfrm>
          <a:prstGeom prst="rect">
            <a:avLst/>
          </a:prstGeom>
          <a:noFill/>
          <a:ln w="9525">
            <a:noFill/>
            <a:miter lim="800000"/>
            <a:headEnd/>
            <a:tailEnd/>
          </a:ln>
          <a:effectLst/>
        </p:spPr>
      </p:pic>
      <p:sp>
        <p:nvSpPr>
          <p:cNvPr id="50" name="TextBox 27"/>
          <p:cNvSpPr txBox="1"/>
          <p:nvPr/>
        </p:nvSpPr>
        <p:spPr>
          <a:xfrm>
            <a:off x="6394672" y="3655446"/>
            <a:ext cx="1664770"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编码信道模型</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
        <p:nvSpPr>
          <p:cNvPr id="52" name="TextBox 27"/>
          <p:cNvSpPr txBox="1"/>
          <p:nvPr/>
        </p:nvSpPr>
        <p:spPr>
          <a:xfrm>
            <a:off x="3282972" y="2935978"/>
            <a:ext cx="2533118"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转移概率体现了信道特性</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53" name="TextBox 27"/>
          <p:cNvSpPr txBox="1"/>
          <p:nvPr/>
        </p:nvSpPr>
        <p:spPr>
          <a:xfrm>
            <a:off x="4406416" y="4644310"/>
            <a:ext cx="4195333"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编码信道对信号的影响体现在传输出现误码</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54" name="Picture 4"/>
          <p:cNvPicPr>
            <a:picLocks noChangeAspect="1" noChangeArrowheads="1"/>
          </p:cNvPicPr>
          <p:nvPr/>
        </p:nvPicPr>
        <p:blipFill>
          <a:blip r:embed="rId8" cstate="print"/>
          <a:srcRect/>
          <a:stretch>
            <a:fillRect/>
          </a:stretch>
        </p:blipFill>
        <p:spPr bwMode="auto">
          <a:xfrm>
            <a:off x="1225415" y="4584084"/>
            <a:ext cx="2971800" cy="504825"/>
          </a:xfrm>
          <a:prstGeom prst="rect">
            <a:avLst/>
          </a:prstGeom>
          <a:noFill/>
          <a:ln w="9525">
            <a:noFill/>
            <a:miter lim="800000"/>
            <a:headEnd/>
            <a:tailEnd/>
          </a:ln>
          <a:effectLst/>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848792" y="1433896"/>
            <a:ext cx="1862457" cy="2047922"/>
            <a:chOff x="1331640" y="1491750"/>
            <a:chExt cx="2160240" cy="2375359"/>
          </a:xfrm>
        </p:grpSpPr>
        <p:sp>
          <p:nvSpPr>
            <p:cNvPr id="5" name="椭圆 4"/>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11760" y="1671750"/>
              <a:ext cx="1800000" cy="180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p:cNvSpPr txBox="1"/>
            <p:nvPr/>
          </p:nvSpPr>
          <p:spPr>
            <a:xfrm>
              <a:off x="1943708" y="1651117"/>
              <a:ext cx="936104" cy="2215992"/>
            </a:xfrm>
            <a:prstGeom prst="rect">
              <a:avLst/>
            </a:prstGeom>
            <a:noFill/>
          </p:spPr>
          <p:txBody>
            <a:bodyPr wrap="square" rtlCol="0">
              <a:spAutoFit/>
            </a:bodyPr>
            <a:lstStyle/>
            <a:p>
              <a:pPr algn="ctr"/>
              <a:r>
                <a:rPr lang="en-US" altLang="zh-CN" sz="11500" dirty="0" smtClean="0">
                  <a:solidFill>
                    <a:schemeClr val="bg1"/>
                  </a:solidFill>
                  <a:latin typeface="DFGothic-EB" panose="02010609010101010101" pitchFamily="1" charset="-128"/>
                  <a:ea typeface="DFGothic-EB" panose="02010609010101010101" pitchFamily="1" charset="-128"/>
                </a:rPr>
                <a:t>3</a:t>
              </a:r>
              <a:endParaRPr lang="zh-CN" altLang="en-US" sz="11500" dirty="0">
                <a:solidFill>
                  <a:schemeClr val="bg1"/>
                </a:solidFill>
                <a:latin typeface="DFGothic-EB" panose="02010609010101010101" pitchFamily="1" charset="-128"/>
                <a:ea typeface="DFGothic-EB" panose="02010609010101010101" pitchFamily="1" charset="-128"/>
              </a:endParaRPr>
            </a:p>
          </p:txBody>
        </p:sp>
      </p:grpSp>
      <p:sp>
        <p:nvSpPr>
          <p:cNvPr id="8" name="矩形 7"/>
          <p:cNvSpPr/>
          <p:nvPr/>
        </p:nvSpPr>
        <p:spPr>
          <a:xfrm>
            <a:off x="2190894" y="3513453"/>
            <a:ext cx="4288353" cy="584775"/>
          </a:xfrm>
          <a:prstGeom prst="rect">
            <a:avLst/>
          </a:prstGeom>
        </p:spPr>
        <p:txBody>
          <a:bodyPr wrap="none">
            <a:sp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信道对信号传输的影响</a:t>
            </a:r>
            <a:endParaRPr lang="en-US" altLang="zh-CN" b="1" dirty="0">
              <a:latin typeface="微软雅黑" panose="020B0503020204020204" pitchFamily="34" charset="-122"/>
              <a:ea typeface="微软雅黑" panose="020B0503020204020204" pitchFamily="34" charset="-122"/>
            </a:endParaRPr>
          </a:p>
        </p:txBody>
      </p:sp>
      <p:pic>
        <p:nvPicPr>
          <p:cNvPr id="10"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268420"/>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a:xfrm>
            <a:off x="6991469" y="2652082"/>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a:xfrm>
            <a:off x="6454959" y="1711966"/>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a:xfrm>
            <a:off x="6972353" y="766286"/>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grpSp>
        <p:nvGrpSpPr>
          <p:cNvPr id="12" name="组合 11"/>
          <p:cNvGrpSpPr/>
          <p:nvPr/>
        </p:nvGrpSpPr>
        <p:grpSpPr>
          <a:xfrm>
            <a:off x="5911263" y="2652082"/>
            <a:ext cx="950518" cy="1092548"/>
            <a:chOff x="3379345" y="2854036"/>
            <a:chExt cx="842021" cy="967839"/>
          </a:xfrm>
          <a:effectLst>
            <a:outerShdw blurRad="50800" dist="38100" dir="2700000" algn="tl" rotWithShape="0">
              <a:prstClr val="black">
                <a:alpha val="40000"/>
              </a:prstClr>
            </a:outerShdw>
          </a:effectLst>
        </p:grpSpPr>
        <p:sp>
          <p:nvSpPr>
            <p:cNvPr id="13" name="任意多边形 12"/>
            <p:cNvSpPr/>
            <p:nvPr/>
          </p:nvSpPr>
          <p:spPr>
            <a:xfrm>
              <a:off x="3379345" y="28540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4" name="Freeform 193"/>
            <p:cNvSpPr>
              <a:spLocks noEditPoints="1"/>
            </p:cNvSpPr>
            <p:nvPr/>
          </p:nvSpPr>
          <p:spPr bwMode="auto">
            <a:xfrm>
              <a:off x="3584333" y="3122649"/>
              <a:ext cx="432042" cy="430614"/>
            </a:xfrm>
            <a:custGeom>
              <a:avLst/>
              <a:gdLst>
                <a:gd name="T0" fmla="*/ 54 w 128"/>
                <a:gd name="T1" fmla="*/ 52 h 128"/>
                <a:gd name="T2" fmla="*/ 60 w 128"/>
                <a:gd name="T3" fmla="*/ 46 h 128"/>
                <a:gd name="T4" fmla="*/ 54 w 128"/>
                <a:gd name="T5" fmla="*/ 40 h 128"/>
                <a:gd name="T6" fmla="*/ 48 w 128"/>
                <a:gd name="T7" fmla="*/ 46 h 128"/>
                <a:gd name="T8" fmla="*/ 54 w 128"/>
                <a:gd name="T9" fmla="*/ 52 h 128"/>
                <a:gd name="T10" fmla="*/ 78 w 128"/>
                <a:gd name="T11" fmla="*/ 52 h 128"/>
                <a:gd name="T12" fmla="*/ 84 w 128"/>
                <a:gd name="T13" fmla="*/ 46 h 128"/>
                <a:gd name="T14" fmla="*/ 78 w 128"/>
                <a:gd name="T15" fmla="*/ 40 h 128"/>
                <a:gd name="T16" fmla="*/ 72 w 128"/>
                <a:gd name="T17" fmla="*/ 46 h 128"/>
                <a:gd name="T18" fmla="*/ 78 w 128"/>
                <a:gd name="T19" fmla="*/ 52 h 128"/>
                <a:gd name="T20" fmla="*/ 42 w 128"/>
                <a:gd name="T21" fmla="*/ 90 h 128"/>
                <a:gd name="T22" fmla="*/ 52 w 128"/>
                <a:gd name="T23" fmla="*/ 91 h 128"/>
                <a:gd name="T24" fmla="*/ 104 w 128"/>
                <a:gd name="T25" fmla="*/ 45 h 128"/>
                <a:gd name="T26" fmla="*/ 52 w 128"/>
                <a:gd name="T27" fmla="*/ 0 h 128"/>
                <a:gd name="T28" fmla="*/ 0 w 128"/>
                <a:gd name="T29" fmla="*/ 45 h 128"/>
                <a:gd name="T30" fmla="*/ 20 w 128"/>
                <a:gd name="T31" fmla="*/ 81 h 128"/>
                <a:gd name="T32" fmla="*/ 20 w 128"/>
                <a:gd name="T33" fmla="*/ 104 h 128"/>
                <a:gd name="T34" fmla="*/ 42 w 128"/>
                <a:gd name="T35" fmla="*/ 90 h 128"/>
                <a:gd name="T36" fmla="*/ 8 w 128"/>
                <a:gd name="T37" fmla="*/ 46 h 128"/>
                <a:gd name="T38" fmla="*/ 52 w 128"/>
                <a:gd name="T39" fmla="*/ 8 h 128"/>
                <a:gd name="T40" fmla="*/ 96 w 128"/>
                <a:gd name="T41" fmla="*/ 46 h 128"/>
                <a:gd name="T42" fmla="*/ 52 w 128"/>
                <a:gd name="T43" fmla="*/ 84 h 128"/>
                <a:gd name="T44" fmla="*/ 42 w 128"/>
                <a:gd name="T45" fmla="*/ 83 h 128"/>
                <a:gd name="T46" fmla="*/ 34 w 128"/>
                <a:gd name="T47" fmla="*/ 88 h 128"/>
                <a:gd name="T48" fmla="*/ 34 w 128"/>
                <a:gd name="T49" fmla="*/ 88 h 128"/>
                <a:gd name="T50" fmla="*/ 28 w 128"/>
                <a:gd name="T51" fmla="*/ 92 h 128"/>
                <a:gd name="T52" fmla="*/ 28 w 128"/>
                <a:gd name="T53" fmla="*/ 86 h 128"/>
                <a:gd name="T54" fmla="*/ 28 w 128"/>
                <a:gd name="T55" fmla="*/ 78 h 128"/>
                <a:gd name="T56" fmla="*/ 8 w 128"/>
                <a:gd name="T57" fmla="*/ 46 h 128"/>
                <a:gd name="T58" fmla="*/ 36 w 128"/>
                <a:gd name="T59" fmla="*/ 46 h 128"/>
                <a:gd name="T60" fmla="*/ 30 w 128"/>
                <a:gd name="T61" fmla="*/ 40 h 128"/>
                <a:gd name="T62" fmla="*/ 24 w 128"/>
                <a:gd name="T63" fmla="*/ 46 h 128"/>
                <a:gd name="T64" fmla="*/ 30 w 128"/>
                <a:gd name="T65" fmla="*/ 52 h 128"/>
                <a:gd name="T66" fmla="*/ 36 w 128"/>
                <a:gd name="T67" fmla="*/ 46 h 128"/>
                <a:gd name="T68" fmla="*/ 112 w 128"/>
                <a:gd name="T69" fmla="*/ 37 h 128"/>
                <a:gd name="T70" fmla="*/ 112 w 128"/>
                <a:gd name="T71" fmla="*/ 40 h 128"/>
                <a:gd name="T72" fmla="*/ 111 w 128"/>
                <a:gd name="T73" fmla="*/ 47 h 128"/>
                <a:gd name="T74" fmla="*/ 120 w 128"/>
                <a:gd name="T75" fmla="*/ 70 h 128"/>
                <a:gd name="T76" fmla="*/ 100 w 128"/>
                <a:gd name="T77" fmla="*/ 102 h 128"/>
                <a:gd name="T78" fmla="*/ 100 w 128"/>
                <a:gd name="T79" fmla="*/ 110 h 128"/>
                <a:gd name="T80" fmla="*/ 100 w 128"/>
                <a:gd name="T81" fmla="*/ 116 h 128"/>
                <a:gd name="T82" fmla="*/ 94 w 128"/>
                <a:gd name="T83" fmla="*/ 112 h 128"/>
                <a:gd name="T84" fmla="*/ 94 w 128"/>
                <a:gd name="T85" fmla="*/ 112 h 128"/>
                <a:gd name="T86" fmla="*/ 86 w 128"/>
                <a:gd name="T87" fmla="*/ 107 h 128"/>
                <a:gd name="T88" fmla="*/ 76 w 128"/>
                <a:gd name="T89" fmla="*/ 108 h 128"/>
                <a:gd name="T90" fmla="*/ 49 w 128"/>
                <a:gd name="T91" fmla="*/ 100 h 128"/>
                <a:gd name="T92" fmla="*/ 42 w 128"/>
                <a:gd name="T93" fmla="*/ 100 h 128"/>
                <a:gd name="T94" fmla="*/ 37 w 128"/>
                <a:gd name="T95" fmla="*/ 100 h 128"/>
                <a:gd name="T96" fmla="*/ 76 w 128"/>
                <a:gd name="T97" fmla="*/ 115 h 128"/>
                <a:gd name="T98" fmla="*/ 86 w 128"/>
                <a:gd name="T99" fmla="*/ 114 h 128"/>
                <a:gd name="T100" fmla="*/ 108 w 128"/>
                <a:gd name="T101" fmla="*/ 128 h 128"/>
                <a:gd name="T102" fmla="*/ 108 w 128"/>
                <a:gd name="T103" fmla="*/ 105 h 128"/>
                <a:gd name="T104" fmla="*/ 128 w 128"/>
                <a:gd name="T105" fmla="*/ 69 h 128"/>
                <a:gd name="T106" fmla="*/ 112 w 128"/>
                <a:gd name="T10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15" name="组合 14"/>
          <p:cNvGrpSpPr/>
          <p:nvPr/>
        </p:nvGrpSpPr>
        <p:grpSpPr>
          <a:xfrm>
            <a:off x="7518773" y="1711966"/>
            <a:ext cx="950518" cy="1092548"/>
            <a:chOff x="4741677" y="2032536"/>
            <a:chExt cx="842021" cy="967839"/>
          </a:xfrm>
          <a:effectLst>
            <a:outerShdw blurRad="50800" dist="38100" dir="2700000" algn="tl" rotWithShape="0">
              <a:prstClr val="black">
                <a:alpha val="40000"/>
              </a:prstClr>
            </a:outerShdw>
          </a:effectLst>
        </p:grpSpPr>
        <p:sp>
          <p:nvSpPr>
            <p:cNvPr id="16" name="任意多边形 15"/>
            <p:cNvSpPr/>
            <p:nvPr/>
          </p:nvSpPr>
          <p:spPr>
            <a:xfrm>
              <a:off x="4741677" y="20325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7" name="Freeform 221"/>
            <p:cNvSpPr>
              <a:spLocks noEditPoints="1"/>
            </p:cNvSpPr>
            <p:nvPr/>
          </p:nvSpPr>
          <p:spPr bwMode="auto">
            <a:xfrm>
              <a:off x="4961285" y="2329545"/>
              <a:ext cx="402804" cy="402802"/>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18" name="组合 17"/>
          <p:cNvGrpSpPr/>
          <p:nvPr/>
        </p:nvGrpSpPr>
        <p:grpSpPr>
          <a:xfrm>
            <a:off x="5911263" y="781526"/>
            <a:ext cx="950518" cy="1092548"/>
            <a:chOff x="3379345" y="1211033"/>
            <a:chExt cx="842021" cy="967839"/>
          </a:xfrm>
          <a:effectLst>
            <a:outerShdw blurRad="50800" dist="38100" dir="2700000" algn="tl" rotWithShape="0">
              <a:prstClr val="black">
                <a:alpha val="40000"/>
              </a:prstClr>
            </a:outerShdw>
          </a:effectLst>
        </p:grpSpPr>
        <p:sp>
          <p:nvSpPr>
            <p:cNvPr id="19" name="任意多边形 18"/>
            <p:cNvSpPr/>
            <p:nvPr/>
          </p:nvSpPr>
          <p:spPr>
            <a:xfrm>
              <a:off x="3379345" y="1211033"/>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0" name="Freeform 223"/>
            <p:cNvSpPr>
              <a:spLocks noEditPoints="1"/>
            </p:cNvSpPr>
            <p:nvPr/>
          </p:nvSpPr>
          <p:spPr bwMode="auto">
            <a:xfrm>
              <a:off x="3586156" y="1491631"/>
              <a:ext cx="428398" cy="426982"/>
            </a:xfrm>
            <a:custGeom>
              <a:avLst/>
              <a:gdLst>
                <a:gd name="T0" fmla="*/ 96 w 128"/>
                <a:gd name="T1" fmla="*/ 56 h 128"/>
                <a:gd name="T2" fmla="*/ 32 w 128"/>
                <a:gd name="T3" fmla="*/ 56 h 128"/>
                <a:gd name="T4" fmla="*/ 28 w 128"/>
                <a:gd name="T5" fmla="*/ 60 h 128"/>
                <a:gd name="T6" fmla="*/ 32 w 128"/>
                <a:gd name="T7" fmla="*/ 64 h 128"/>
                <a:gd name="T8" fmla="*/ 96 w 128"/>
                <a:gd name="T9" fmla="*/ 64 h 128"/>
                <a:gd name="T10" fmla="*/ 100 w 128"/>
                <a:gd name="T11" fmla="*/ 60 h 128"/>
                <a:gd name="T12" fmla="*/ 96 w 128"/>
                <a:gd name="T13" fmla="*/ 56 h 128"/>
                <a:gd name="T14" fmla="*/ 96 w 128"/>
                <a:gd name="T15" fmla="*/ 80 h 128"/>
                <a:gd name="T16" fmla="*/ 32 w 128"/>
                <a:gd name="T17" fmla="*/ 80 h 128"/>
                <a:gd name="T18" fmla="*/ 28 w 128"/>
                <a:gd name="T19" fmla="*/ 84 h 128"/>
                <a:gd name="T20" fmla="*/ 32 w 128"/>
                <a:gd name="T21" fmla="*/ 88 h 128"/>
                <a:gd name="T22" fmla="*/ 96 w 128"/>
                <a:gd name="T23" fmla="*/ 88 h 128"/>
                <a:gd name="T24" fmla="*/ 100 w 128"/>
                <a:gd name="T25" fmla="*/ 84 h 128"/>
                <a:gd name="T26" fmla="*/ 96 w 128"/>
                <a:gd name="T27" fmla="*/ 80 h 128"/>
                <a:gd name="T28" fmla="*/ 96 w 128"/>
                <a:gd name="T29" fmla="*/ 32 h 128"/>
                <a:gd name="T30" fmla="*/ 32 w 128"/>
                <a:gd name="T31" fmla="*/ 32 h 128"/>
                <a:gd name="T32" fmla="*/ 28 w 128"/>
                <a:gd name="T33" fmla="*/ 36 h 128"/>
                <a:gd name="T34" fmla="*/ 32 w 128"/>
                <a:gd name="T35" fmla="*/ 40 h 128"/>
                <a:gd name="T36" fmla="*/ 96 w 128"/>
                <a:gd name="T37" fmla="*/ 40 h 128"/>
                <a:gd name="T38" fmla="*/ 100 w 128"/>
                <a:gd name="T39" fmla="*/ 36 h 128"/>
                <a:gd name="T40" fmla="*/ 96 w 128"/>
                <a:gd name="T41" fmla="*/ 32 h 128"/>
                <a:gd name="T42" fmla="*/ 112 w 128"/>
                <a:gd name="T43" fmla="*/ 0 h 128"/>
                <a:gd name="T44" fmla="*/ 16 w 128"/>
                <a:gd name="T45" fmla="*/ 0 h 128"/>
                <a:gd name="T46" fmla="*/ 0 w 128"/>
                <a:gd name="T47" fmla="*/ 17 h 128"/>
                <a:gd name="T48" fmla="*/ 0 w 128"/>
                <a:gd name="T49" fmla="*/ 112 h 128"/>
                <a:gd name="T50" fmla="*/ 16 w 128"/>
                <a:gd name="T51" fmla="*/ 128 h 128"/>
                <a:gd name="T52" fmla="*/ 111 w 128"/>
                <a:gd name="T53" fmla="*/ 128 h 128"/>
                <a:gd name="T54" fmla="*/ 128 w 128"/>
                <a:gd name="T55" fmla="*/ 112 h 128"/>
                <a:gd name="T56" fmla="*/ 128 w 128"/>
                <a:gd name="T57" fmla="*/ 16 h 128"/>
                <a:gd name="T58" fmla="*/ 112 w 128"/>
                <a:gd name="T59" fmla="*/ 0 h 128"/>
                <a:gd name="T60" fmla="*/ 120 w 128"/>
                <a:gd name="T61" fmla="*/ 112 h 128"/>
                <a:gd name="T62" fmla="*/ 111 w 128"/>
                <a:gd name="T63" fmla="*/ 120 h 128"/>
                <a:gd name="T64" fmla="*/ 16 w 128"/>
                <a:gd name="T65" fmla="*/ 120 h 128"/>
                <a:gd name="T66" fmla="*/ 8 w 128"/>
                <a:gd name="T67" fmla="*/ 112 h 128"/>
                <a:gd name="T68" fmla="*/ 8 w 128"/>
                <a:gd name="T69" fmla="*/ 17 h 128"/>
                <a:gd name="T70" fmla="*/ 16 w 128"/>
                <a:gd name="T71" fmla="*/ 8 h 128"/>
                <a:gd name="T72" fmla="*/ 112 w 128"/>
                <a:gd name="T73" fmla="*/ 8 h 128"/>
                <a:gd name="T74" fmla="*/ 120 w 128"/>
                <a:gd name="T75" fmla="*/ 16 h 128"/>
                <a:gd name="T76" fmla="*/ 120 w 128"/>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96" y="56"/>
                  </a:moveTo>
                  <a:cubicBezTo>
                    <a:pt x="32" y="56"/>
                    <a:pt x="32" y="56"/>
                    <a:pt x="32" y="56"/>
                  </a:cubicBezTo>
                  <a:cubicBezTo>
                    <a:pt x="30" y="56"/>
                    <a:pt x="28" y="58"/>
                    <a:pt x="28" y="60"/>
                  </a:cubicBezTo>
                  <a:cubicBezTo>
                    <a:pt x="28" y="62"/>
                    <a:pt x="30" y="64"/>
                    <a:pt x="32" y="64"/>
                  </a:cubicBezTo>
                  <a:cubicBezTo>
                    <a:pt x="96" y="64"/>
                    <a:pt x="96" y="64"/>
                    <a:pt x="96" y="64"/>
                  </a:cubicBezTo>
                  <a:cubicBezTo>
                    <a:pt x="98" y="64"/>
                    <a:pt x="100" y="62"/>
                    <a:pt x="100" y="60"/>
                  </a:cubicBezTo>
                  <a:cubicBezTo>
                    <a:pt x="100" y="58"/>
                    <a:pt x="98" y="56"/>
                    <a:pt x="96" y="56"/>
                  </a:cubicBezTo>
                  <a:close/>
                  <a:moveTo>
                    <a:pt x="96" y="80"/>
                  </a:moveTo>
                  <a:cubicBezTo>
                    <a:pt x="32" y="80"/>
                    <a:pt x="32" y="80"/>
                    <a:pt x="32" y="80"/>
                  </a:cubicBezTo>
                  <a:cubicBezTo>
                    <a:pt x="30" y="80"/>
                    <a:pt x="28" y="82"/>
                    <a:pt x="28" y="84"/>
                  </a:cubicBezTo>
                  <a:cubicBezTo>
                    <a:pt x="28" y="86"/>
                    <a:pt x="30" y="88"/>
                    <a:pt x="32" y="88"/>
                  </a:cubicBezTo>
                  <a:cubicBezTo>
                    <a:pt x="96" y="88"/>
                    <a:pt x="96" y="88"/>
                    <a:pt x="96" y="88"/>
                  </a:cubicBezTo>
                  <a:cubicBezTo>
                    <a:pt x="98" y="88"/>
                    <a:pt x="100" y="86"/>
                    <a:pt x="100" y="84"/>
                  </a:cubicBezTo>
                  <a:cubicBezTo>
                    <a:pt x="100" y="82"/>
                    <a:pt x="98" y="80"/>
                    <a:pt x="96" y="80"/>
                  </a:cubicBezTo>
                  <a:close/>
                  <a:moveTo>
                    <a:pt x="96" y="32"/>
                  </a:moveTo>
                  <a:cubicBezTo>
                    <a:pt x="32" y="32"/>
                    <a:pt x="32" y="32"/>
                    <a:pt x="32" y="32"/>
                  </a:cubicBezTo>
                  <a:cubicBezTo>
                    <a:pt x="30" y="32"/>
                    <a:pt x="28" y="34"/>
                    <a:pt x="28" y="36"/>
                  </a:cubicBezTo>
                  <a:cubicBezTo>
                    <a:pt x="28" y="38"/>
                    <a:pt x="30" y="40"/>
                    <a:pt x="32" y="40"/>
                  </a:cubicBezTo>
                  <a:cubicBezTo>
                    <a:pt x="96" y="40"/>
                    <a:pt x="96" y="40"/>
                    <a:pt x="96" y="40"/>
                  </a:cubicBezTo>
                  <a:cubicBezTo>
                    <a:pt x="98" y="40"/>
                    <a:pt x="100" y="38"/>
                    <a:pt x="100" y="36"/>
                  </a:cubicBezTo>
                  <a:cubicBezTo>
                    <a:pt x="100" y="34"/>
                    <a:pt x="98" y="32"/>
                    <a:pt x="96" y="32"/>
                  </a:cubicBezTo>
                  <a:close/>
                  <a:moveTo>
                    <a:pt x="112" y="0"/>
                  </a:moveTo>
                  <a:cubicBezTo>
                    <a:pt x="16" y="0"/>
                    <a:pt x="16" y="0"/>
                    <a:pt x="16" y="0"/>
                  </a:cubicBezTo>
                  <a:cubicBezTo>
                    <a:pt x="7" y="0"/>
                    <a:pt x="0" y="8"/>
                    <a:pt x="0" y="17"/>
                  </a:cubicBezTo>
                  <a:cubicBezTo>
                    <a:pt x="0" y="112"/>
                    <a:pt x="0" y="112"/>
                    <a:pt x="0" y="112"/>
                  </a:cubicBezTo>
                  <a:cubicBezTo>
                    <a:pt x="0" y="121"/>
                    <a:pt x="7" y="128"/>
                    <a:pt x="16" y="128"/>
                  </a:cubicBezTo>
                  <a:cubicBezTo>
                    <a:pt x="111" y="128"/>
                    <a:pt x="111" y="128"/>
                    <a:pt x="111" y="128"/>
                  </a:cubicBezTo>
                  <a:cubicBezTo>
                    <a:pt x="120" y="128"/>
                    <a:pt x="128" y="121"/>
                    <a:pt x="128" y="112"/>
                  </a:cubicBezTo>
                  <a:cubicBezTo>
                    <a:pt x="128" y="16"/>
                    <a:pt x="128" y="16"/>
                    <a:pt x="128" y="16"/>
                  </a:cubicBezTo>
                  <a:cubicBezTo>
                    <a:pt x="128" y="7"/>
                    <a:pt x="121" y="0"/>
                    <a:pt x="112" y="0"/>
                  </a:cubicBezTo>
                  <a:close/>
                  <a:moveTo>
                    <a:pt x="120" y="112"/>
                  </a:moveTo>
                  <a:cubicBezTo>
                    <a:pt x="120" y="116"/>
                    <a:pt x="116" y="120"/>
                    <a:pt x="111" y="120"/>
                  </a:cubicBezTo>
                  <a:cubicBezTo>
                    <a:pt x="16" y="120"/>
                    <a:pt x="16" y="120"/>
                    <a:pt x="16" y="120"/>
                  </a:cubicBezTo>
                  <a:cubicBezTo>
                    <a:pt x="12" y="120"/>
                    <a:pt x="8" y="116"/>
                    <a:pt x="8" y="112"/>
                  </a:cubicBezTo>
                  <a:cubicBezTo>
                    <a:pt x="8" y="17"/>
                    <a:pt x="8" y="17"/>
                    <a:pt x="8" y="17"/>
                  </a:cubicBezTo>
                  <a:cubicBezTo>
                    <a:pt x="8" y="12"/>
                    <a:pt x="12" y="8"/>
                    <a:pt x="16" y="8"/>
                  </a:cubicBezTo>
                  <a:cubicBezTo>
                    <a:pt x="112" y="8"/>
                    <a:pt x="112" y="8"/>
                    <a:pt x="112" y="8"/>
                  </a:cubicBezTo>
                  <a:cubicBezTo>
                    <a:pt x="116" y="8"/>
                    <a:pt x="120" y="12"/>
                    <a:pt x="120" y="16"/>
                  </a:cubicBezTo>
                  <a:lnTo>
                    <a:pt x="120" y="112"/>
                  </a:ln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21" name="组合 20"/>
          <p:cNvGrpSpPr/>
          <p:nvPr/>
        </p:nvGrpSpPr>
        <p:grpSpPr>
          <a:xfrm>
            <a:off x="8027049" y="3323929"/>
            <a:ext cx="950518" cy="1092548"/>
            <a:chOff x="3379345" y="2854036"/>
            <a:chExt cx="842021" cy="967839"/>
          </a:xfrm>
          <a:effectLst>
            <a:outerShdw blurRad="50800" dist="38100" dir="2700000" algn="tl" rotWithShape="0">
              <a:prstClr val="black">
                <a:alpha val="40000"/>
              </a:prstClr>
            </a:outerShdw>
          </a:effectLst>
        </p:grpSpPr>
        <p:sp>
          <p:nvSpPr>
            <p:cNvPr id="22" name="任意多边形 21"/>
            <p:cNvSpPr/>
            <p:nvPr/>
          </p:nvSpPr>
          <p:spPr>
            <a:xfrm>
              <a:off x="3379345" y="28540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3" name="Freeform 193"/>
            <p:cNvSpPr>
              <a:spLocks noEditPoints="1"/>
            </p:cNvSpPr>
            <p:nvPr/>
          </p:nvSpPr>
          <p:spPr bwMode="auto">
            <a:xfrm>
              <a:off x="3584333" y="3122649"/>
              <a:ext cx="432042" cy="430614"/>
            </a:xfrm>
            <a:custGeom>
              <a:avLst/>
              <a:gdLst>
                <a:gd name="T0" fmla="*/ 54 w 128"/>
                <a:gd name="T1" fmla="*/ 52 h 128"/>
                <a:gd name="T2" fmla="*/ 60 w 128"/>
                <a:gd name="T3" fmla="*/ 46 h 128"/>
                <a:gd name="T4" fmla="*/ 54 w 128"/>
                <a:gd name="T5" fmla="*/ 40 h 128"/>
                <a:gd name="T6" fmla="*/ 48 w 128"/>
                <a:gd name="T7" fmla="*/ 46 h 128"/>
                <a:gd name="T8" fmla="*/ 54 w 128"/>
                <a:gd name="T9" fmla="*/ 52 h 128"/>
                <a:gd name="T10" fmla="*/ 78 w 128"/>
                <a:gd name="T11" fmla="*/ 52 h 128"/>
                <a:gd name="T12" fmla="*/ 84 w 128"/>
                <a:gd name="T13" fmla="*/ 46 h 128"/>
                <a:gd name="T14" fmla="*/ 78 w 128"/>
                <a:gd name="T15" fmla="*/ 40 h 128"/>
                <a:gd name="T16" fmla="*/ 72 w 128"/>
                <a:gd name="T17" fmla="*/ 46 h 128"/>
                <a:gd name="T18" fmla="*/ 78 w 128"/>
                <a:gd name="T19" fmla="*/ 52 h 128"/>
                <a:gd name="T20" fmla="*/ 42 w 128"/>
                <a:gd name="T21" fmla="*/ 90 h 128"/>
                <a:gd name="T22" fmla="*/ 52 w 128"/>
                <a:gd name="T23" fmla="*/ 91 h 128"/>
                <a:gd name="T24" fmla="*/ 104 w 128"/>
                <a:gd name="T25" fmla="*/ 45 h 128"/>
                <a:gd name="T26" fmla="*/ 52 w 128"/>
                <a:gd name="T27" fmla="*/ 0 h 128"/>
                <a:gd name="T28" fmla="*/ 0 w 128"/>
                <a:gd name="T29" fmla="*/ 45 h 128"/>
                <a:gd name="T30" fmla="*/ 20 w 128"/>
                <a:gd name="T31" fmla="*/ 81 h 128"/>
                <a:gd name="T32" fmla="*/ 20 w 128"/>
                <a:gd name="T33" fmla="*/ 104 h 128"/>
                <a:gd name="T34" fmla="*/ 42 w 128"/>
                <a:gd name="T35" fmla="*/ 90 h 128"/>
                <a:gd name="T36" fmla="*/ 8 w 128"/>
                <a:gd name="T37" fmla="*/ 46 h 128"/>
                <a:gd name="T38" fmla="*/ 52 w 128"/>
                <a:gd name="T39" fmla="*/ 8 h 128"/>
                <a:gd name="T40" fmla="*/ 96 w 128"/>
                <a:gd name="T41" fmla="*/ 46 h 128"/>
                <a:gd name="T42" fmla="*/ 52 w 128"/>
                <a:gd name="T43" fmla="*/ 84 h 128"/>
                <a:gd name="T44" fmla="*/ 42 w 128"/>
                <a:gd name="T45" fmla="*/ 83 h 128"/>
                <a:gd name="T46" fmla="*/ 34 w 128"/>
                <a:gd name="T47" fmla="*/ 88 h 128"/>
                <a:gd name="T48" fmla="*/ 34 w 128"/>
                <a:gd name="T49" fmla="*/ 88 h 128"/>
                <a:gd name="T50" fmla="*/ 28 w 128"/>
                <a:gd name="T51" fmla="*/ 92 h 128"/>
                <a:gd name="T52" fmla="*/ 28 w 128"/>
                <a:gd name="T53" fmla="*/ 86 h 128"/>
                <a:gd name="T54" fmla="*/ 28 w 128"/>
                <a:gd name="T55" fmla="*/ 78 h 128"/>
                <a:gd name="T56" fmla="*/ 8 w 128"/>
                <a:gd name="T57" fmla="*/ 46 h 128"/>
                <a:gd name="T58" fmla="*/ 36 w 128"/>
                <a:gd name="T59" fmla="*/ 46 h 128"/>
                <a:gd name="T60" fmla="*/ 30 w 128"/>
                <a:gd name="T61" fmla="*/ 40 h 128"/>
                <a:gd name="T62" fmla="*/ 24 w 128"/>
                <a:gd name="T63" fmla="*/ 46 h 128"/>
                <a:gd name="T64" fmla="*/ 30 w 128"/>
                <a:gd name="T65" fmla="*/ 52 h 128"/>
                <a:gd name="T66" fmla="*/ 36 w 128"/>
                <a:gd name="T67" fmla="*/ 46 h 128"/>
                <a:gd name="T68" fmla="*/ 112 w 128"/>
                <a:gd name="T69" fmla="*/ 37 h 128"/>
                <a:gd name="T70" fmla="*/ 112 w 128"/>
                <a:gd name="T71" fmla="*/ 40 h 128"/>
                <a:gd name="T72" fmla="*/ 111 w 128"/>
                <a:gd name="T73" fmla="*/ 47 h 128"/>
                <a:gd name="T74" fmla="*/ 120 w 128"/>
                <a:gd name="T75" fmla="*/ 70 h 128"/>
                <a:gd name="T76" fmla="*/ 100 w 128"/>
                <a:gd name="T77" fmla="*/ 102 h 128"/>
                <a:gd name="T78" fmla="*/ 100 w 128"/>
                <a:gd name="T79" fmla="*/ 110 h 128"/>
                <a:gd name="T80" fmla="*/ 100 w 128"/>
                <a:gd name="T81" fmla="*/ 116 h 128"/>
                <a:gd name="T82" fmla="*/ 94 w 128"/>
                <a:gd name="T83" fmla="*/ 112 h 128"/>
                <a:gd name="T84" fmla="*/ 94 w 128"/>
                <a:gd name="T85" fmla="*/ 112 h 128"/>
                <a:gd name="T86" fmla="*/ 86 w 128"/>
                <a:gd name="T87" fmla="*/ 107 h 128"/>
                <a:gd name="T88" fmla="*/ 76 w 128"/>
                <a:gd name="T89" fmla="*/ 108 h 128"/>
                <a:gd name="T90" fmla="*/ 49 w 128"/>
                <a:gd name="T91" fmla="*/ 100 h 128"/>
                <a:gd name="T92" fmla="*/ 42 w 128"/>
                <a:gd name="T93" fmla="*/ 100 h 128"/>
                <a:gd name="T94" fmla="*/ 37 w 128"/>
                <a:gd name="T95" fmla="*/ 100 h 128"/>
                <a:gd name="T96" fmla="*/ 76 w 128"/>
                <a:gd name="T97" fmla="*/ 115 h 128"/>
                <a:gd name="T98" fmla="*/ 86 w 128"/>
                <a:gd name="T99" fmla="*/ 114 h 128"/>
                <a:gd name="T100" fmla="*/ 108 w 128"/>
                <a:gd name="T101" fmla="*/ 128 h 128"/>
                <a:gd name="T102" fmla="*/ 108 w 128"/>
                <a:gd name="T103" fmla="*/ 105 h 128"/>
                <a:gd name="T104" fmla="*/ 128 w 128"/>
                <a:gd name="T105" fmla="*/ 69 h 128"/>
                <a:gd name="T106" fmla="*/ 112 w 128"/>
                <a:gd name="T10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sp>
        <p:nvSpPr>
          <p:cNvPr id="24" name="任意多边形 23"/>
          <p:cNvSpPr/>
          <p:nvPr/>
        </p:nvSpPr>
        <p:spPr>
          <a:xfrm>
            <a:off x="5392623" y="3605080"/>
            <a:ext cx="950518" cy="10925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a:blip r:embed="rId6" cstate="screen">
              <a:extLst>
                <a:ext uri="{28A0092B-C50C-407E-A947-70E740481C1C}">
                  <a14:useLocalDpi xmlns:a14="http://schemas.microsoft.com/office/drawing/2010/main" xmlns=""/>
                </a:ext>
              </a:extLst>
            </a:blip>
            <a:stretch>
              <a:fillRect/>
            </a:stretch>
          </a:blip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8" rIns="204240" bIns="234758" numCol="1" spcCol="953" anchor="ctr" anchorCtr="0">
            <a:noAutofit/>
          </a:bodyPr>
          <a:lstStyle/>
          <a:p>
            <a:pPr algn="ctr" defTabSz="1200150">
              <a:lnSpc>
                <a:spcPct val="90000"/>
              </a:lnSpc>
              <a:spcBef>
                <a:spcPct val="0"/>
              </a:spcBef>
              <a:spcAft>
                <a:spcPct val="35000"/>
              </a:spcAft>
            </a:pPr>
            <a:endParaRPr lang="zh-CN" altLang="en-US" sz="2700"/>
          </a:p>
        </p:txBody>
      </p:sp>
      <p:pic>
        <p:nvPicPr>
          <p:cNvPr id="1026" name="Picture 2"/>
          <p:cNvPicPr>
            <a:picLocks noChangeAspect="1" noChangeArrowheads="1"/>
          </p:cNvPicPr>
          <p:nvPr/>
        </p:nvPicPr>
        <p:blipFill>
          <a:blip r:embed="rId7" cstate="print"/>
          <a:srcRect/>
          <a:stretch>
            <a:fillRect/>
          </a:stretch>
        </p:blipFill>
        <p:spPr bwMode="auto">
          <a:xfrm>
            <a:off x="288958" y="903766"/>
            <a:ext cx="5360719" cy="463402"/>
          </a:xfrm>
          <a:prstGeom prst="rect">
            <a:avLst/>
          </a:prstGeom>
          <a:noFill/>
          <a:ln w="9525">
            <a:noFill/>
            <a:miter lim="800000"/>
            <a:headEnd/>
            <a:tailEnd/>
          </a:ln>
          <a:effectLst/>
        </p:spPr>
      </p:pic>
      <p:sp>
        <p:nvSpPr>
          <p:cNvPr id="46" name="TextBox 27"/>
          <p:cNvSpPr txBox="1"/>
          <p:nvPr/>
        </p:nvSpPr>
        <p:spPr>
          <a:xfrm>
            <a:off x="1500680" y="1485542"/>
            <a:ext cx="3124512" cy="369332"/>
          </a:xfrm>
          <a:prstGeom prst="rect">
            <a:avLst/>
          </a:prstGeom>
          <a:noFill/>
        </p:spPr>
        <p:txBody>
          <a:bodyPr wrap="square" rtlCol="0">
            <a:spAutoFi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狭义</a:t>
            </a:r>
            <a:r>
              <a:rPr lang="zh-CN" altLang="en-US" sz="1800" b="1" dirty="0" smtClean="0">
                <a:solidFill>
                  <a:srgbClr val="0070C0"/>
                </a:solidFill>
                <a:latin typeface="微软雅黑" panose="020B0503020204020204" pitchFamily="34" charset="-122"/>
                <a:ea typeface="微软雅黑" panose="020B0503020204020204" pitchFamily="34" charset="-122"/>
              </a:rPr>
              <a:t>信道：信号传输的媒质。</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pic>
        <p:nvPicPr>
          <p:cNvPr id="20481" name="Picture 1"/>
          <p:cNvPicPr>
            <a:picLocks noChangeAspect="1" noChangeArrowheads="1"/>
          </p:cNvPicPr>
          <p:nvPr/>
        </p:nvPicPr>
        <p:blipFill>
          <a:blip r:embed="rId8" cstate="print"/>
          <a:srcRect/>
          <a:stretch>
            <a:fillRect/>
          </a:stretch>
        </p:blipFill>
        <p:spPr bwMode="auto">
          <a:xfrm>
            <a:off x="206883" y="2195731"/>
            <a:ext cx="3009900" cy="2219325"/>
          </a:xfrm>
          <a:prstGeom prst="rect">
            <a:avLst/>
          </a:prstGeom>
          <a:noFill/>
          <a:ln w="9525">
            <a:noFill/>
            <a:miter lim="800000"/>
            <a:headEnd/>
            <a:tailEnd/>
          </a:ln>
          <a:effectLst/>
        </p:spPr>
      </p:pic>
      <p:pic>
        <p:nvPicPr>
          <p:cNvPr id="47" name="Picture 3"/>
          <p:cNvPicPr>
            <a:picLocks noChangeAspect="1"/>
          </p:cNvPicPr>
          <p:nvPr/>
        </p:nvPicPr>
        <p:blipFill rotWithShape="1">
          <a:blip r:embed="rId9" cstate="screen">
            <a:extLst>
              <a:ext uri="{28A0092B-C50C-407E-A947-70E740481C1C}">
                <a14:useLocalDpi xmlns="" xmlns:a14="http://schemas.microsoft.com/office/drawing/2010/main"/>
              </a:ext>
            </a:extLst>
          </a:blip>
          <a:srcRect/>
          <a:stretch>
            <a:fillRect/>
          </a:stretch>
        </p:blipFill>
        <p:spPr>
          <a:xfrm>
            <a:off x="3309297" y="2094614"/>
            <a:ext cx="1826228" cy="1227266"/>
          </a:xfrm>
          <a:prstGeom prst="rect">
            <a:avLst/>
          </a:prstGeom>
        </p:spPr>
      </p:pic>
      <p:pic>
        <p:nvPicPr>
          <p:cNvPr id="35" name="图片 34" descr="2.移动电话.jpg"/>
          <p:cNvPicPr>
            <a:picLocks noChangeAspect="1"/>
          </p:cNvPicPr>
          <p:nvPr/>
        </p:nvPicPr>
        <p:blipFill>
          <a:blip r:embed="rId10" cstate="print"/>
          <a:stretch>
            <a:fillRect/>
          </a:stretch>
        </p:blipFill>
        <p:spPr>
          <a:xfrm>
            <a:off x="3483817" y="2190312"/>
            <a:ext cx="1492063" cy="995952"/>
          </a:xfrm>
          <a:prstGeom prst="rect">
            <a:avLst/>
          </a:prstGeom>
        </p:spPr>
      </p:pic>
      <p:pic>
        <p:nvPicPr>
          <p:cNvPr id="48" name="Picture 3"/>
          <p:cNvPicPr>
            <a:picLocks noChangeAspect="1"/>
          </p:cNvPicPr>
          <p:nvPr/>
        </p:nvPicPr>
        <p:blipFill rotWithShape="1">
          <a:blip r:embed="rId9" cstate="screen">
            <a:extLst>
              <a:ext uri="{28A0092B-C50C-407E-A947-70E740481C1C}">
                <a14:useLocalDpi xmlns="" xmlns:a14="http://schemas.microsoft.com/office/drawing/2010/main"/>
              </a:ext>
            </a:extLst>
          </a:blip>
          <a:srcRect/>
          <a:stretch>
            <a:fillRect/>
          </a:stretch>
        </p:blipFill>
        <p:spPr>
          <a:xfrm>
            <a:off x="3280942" y="3418466"/>
            <a:ext cx="1918379" cy="1289194"/>
          </a:xfrm>
          <a:prstGeom prst="rect">
            <a:avLst/>
          </a:prstGeom>
        </p:spPr>
      </p:pic>
      <p:pic>
        <p:nvPicPr>
          <p:cNvPr id="34" name="图片 33" descr="1.固定电话.jpg"/>
          <p:cNvPicPr>
            <a:picLocks noChangeAspect="1"/>
          </p:cNvPicPr>
          <p:nvPr/>
        </p:nvPicPr>
        <p:blipFill>
          <a:blip r:embed="rId11" cstate="print"/>
          <a:stretch>
            <a:fillRect/>
          </a:stretch>
        </p:blipFill>
        <p:spPr>
          <a:xfrm>
            <a:off x="3454024" y="3538206"/>
            <a:ext cx="1583585" cy="1053084"/>
          </a:xfrm>
          <a:prstGeom prst="rect">
            <a:avLst/>
          </a:prstGeom>
        </p:spPr>
      </p:pic>
    </p:spTree>
    <p:extLst>
      <p:ext uri="{BB962C8B-B14F-4D97-AF65-F5344CB8AC3E}">
        <p14:creationId xmlns:p14="http://schemas.microsoft.com/office/powerpoint/2010/main" xmlns="" val="146960608"/>
      </p:ext>
    </p:extLst>
  </p:cSld>
  <p:clrMapOvr>
    <a:masterClrMapping/>
  </p:clrMapOvr>
  <mc:AlternateContent xmlns:mc="http://schemas.openxmlformats.org/markup-compatibility/2006">
    <mc:Choice xmlns:p14="http://schemas.microsoft.com/office/powerpoint/2010/main" xmlns=""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3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p:cNvPicPr>
            <a:picLocks noChangeAspect="1" noChangeArrowheads="1"/>
          </p:cNvPicPr>
          <p:nvPr/>
        </p:nvPicPr>
        <p:blipFill>
          <a:blip r:embed="rId4" cstate="print"/>
          <a:srcRect/>
          <a:stretch>
            <a:fillRect/>
          </a:stretch>
        </p:blipFill>
        <p:spPr bwMode="auto">
          <a:xfrm>
            <a:off x="1673757" y="842092"/>
            <a:ext cx="5562600" cy="1247775"/>
          </a:xfrm>
          <a:prstGeom prst="rect">
            <a:avLst/>
          </a:prstGeom>
          <a:noFill/>
          <a:ln w="9525">
            <a:noFill/>
            <a:miter lim="800000"/>
            <a:headEnd/>
            <a:tailEnd/>
          </a:ln>
          <a:effectLst/>
        </p:spPr>
      </p:pic>
      <p:cxnSp>
        <p:nvCxnSpPr>
          <p:cNvPr id="18" name="直接连接符 17"/>
          <p:cNvCxnSpPr/>
          <p:nvPr/>
        </p:nvCxnSpPr>
        <p:spPr>
          <a:xfrm>
            <a:off x="4786244" y="4005117"/>
            <a:ext cx="1188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753102" y="2783142"/>
            <a:ext cx="1620000" cy="13212"/>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Line 128"/>
          <p:cNvSpPr>
            <a:spLocks noChangeShapeType="1"/>
          </p:cNvSpPr>
          <p:nvPr/>
        </p:nvSpPr>
        <p:spPr bwMode="auto">
          <a:xfrm rot="16200000">
            <a:off x="3657319" y="3014763"/>
            <a:ext cx="0" cy="621507"/>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xmlns="">
                <a:noFill/>
              </a14:hiddenFill>
            </a:ext>
          </a:extLst>
        </p:spPr>
        <p:txBody>
          <a:bodyPr vert="horz" wrap="square" lIns="68562" tIns="34281" rIns="68562" bIns="34281"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21" name="Line 129"/>
          <p:cNvSpPr>
            <a:spLocks noChangeShapeType="1"/>
          </p:cNvSpPr>
          <p:nvPr/>
        </p:nvSpPr>
        <p:spPr bwMode="auto">
          <a:xfrm rot="16200000" flipH="1">
            <a:off x="3362875" y="3359434"/>
            <a:ext cx="1237613" cy="480"/>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xmlns="">
                <a:noFill/>
              </a14:hiddenFill>
            </a:ext>
          </a:extLst>
        </p:spPr>
        <p:txBody>
          <a:bodyPr vert="horz" wrap="square" lIns="68562" tIns="34281" rIns="68562" bIns="34281"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22" name="Line 130"/>
          <p:cNvSpPr>
            <a:spLocks noChangeShapeType="1"/>
          </p:cNvSpPr>
          <p:nvPr/>
        </p:nvSpPr>
        <p:spPr bwMode="auto">
          <a:xfrm rot="16200000">
            <a:off x="4091999" y="3886376"/>
            <a:ext cx="0" cy="230639"/>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xmlns="">
                <a:noFill/>
              </a14:hiddenFill>
            </a:ext>
          </a:extLst>
        </p:spPr>
        <p:txBody>
          <a:bodyPr vert="horz" wrap="square" lIns="68562" tIns="34281" rIns="68562" bIns="34281"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23" name="Line 131"/>
          <p:cNvSpPr>
            <a:spLocks noChangeShapeType="1"/>
          </p:cNvSpPr>
          <p:nvPr/>
        </p:nvSpPr>
        <p:spPr bwMode="auto">
          <a:xfrm rot="16200000">
            <a:off x="4091999" y="2634574"/>
            <a:ext cx="0" cy="230639"/>
          </a:xfrm>
          <a:prstGeom prst="line">
            <a:avLst/>
          </a:prstGeom>
          <a:noFill/>
          <a:ln w="12700" cap="flat">
            <a:solidFill>
              <a:schemeClr val="bg1">
                <a:lumMod val="50000"/>
              </a:schemeClr>
            </a:solidFill>
            <a:prstDash val="solid"/>
            <a:miter lim="800000"/>
          </a:ln>
          <a:extLst>
            <a:ext uri="{909E8E84-426E-40DD-AFC4-6F175D3DCCD1}">
              <a14:hiddenFill xmlns:a14="http://schemas.microsoft.com/office/drawing/2010/main" xmlns="">
                <a:noFill/>
              </a14:hiddenFill>
            </a:ext>
          </a:extLst>
        </p:spPr>
        <p:txBody>
          <a:bodyPr vert="horz" wrap="square" lIns="68562" tIns="34281" rIns="68562" bIns="34281" numCol="1" anchor="t" anchorCtr="0" compatLnSpc="1"/>
          <a:lstStyle/>
          <a:p>
            <a:endParaRPr lang="zh-CN" altLang="en-US" sz="1350">
              <a:solidFill>
                <a:schemeClr val="bg1"/>
              </a:solidFill>
              <a:latin typeface="微软雅黑" panose="020B0503020204020204" pitchFamily="34" charset="-122"/>
              <a:ea typeface="微软雅黑" panose="020B0503020204020204" pitchFamily="34" charset="-122"/>
            </a:endParaRPr>
          </a:p>
        </p:txBody>
      </p:sp>
      <p:grpSp>
        <p:nvGrpSpPr>
          <p:cNvPr id="27" name="组合 20"/>
          <p:cNvGrpSpPr/>
          <p:nvPr/>
        </p:nvGrpSpPr>
        <p:grpSpPr>
          <a:xfrm>
            <a:off x="3089306" y="3168368"/>
            <a:ext cx="191488" cy="358307"/>
            <a:chOff x="8032306" y="5624901"/>
            <a:chExt cx="429201" cy="596039"/>
          </a:xfrm>
          <a:solidFill>
            <a:schemeClr val="bg1"/>
          </a:solidFill>
        </p:grpSpPr>
        <p:sp>
          <p:nvSpPr>
            <p:cNvPr id="28" name="Freeform 276"/>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68562" tIns="34281" rIns="68562" bIns="34281" numCol="1" anchor="t" anchorCtr="0" compatLnSpc="1"/>
            <a:lstStyle/>
            <a:p>
              <a:endParaRPr lang="en-US" sz="1350">
                <a:solidFill>
                  <a:prstClr val="black"/>
                </a:solidFill>
              </a:endParaRPr>
            </a:p>
          </p:txBody>
        </p:sp>
        <p:sp>
          <p:nvSpPr>
            <p:cNvPr id="29" name="Freeform 277"/>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68562" tIns="34281" rIns="68562" bIns="34281" numCol="1" anchor="t" anchorCtr="0" compatLnSpc="1"/>
            <a:lstStyle/>
            <a:p>
              <a:endParaRPr lang="en-US" sz="1350">
                <a:solidFill>
                  <a:prstClr val="black"/>
                </a:solidFill>
              </a:endParaRPr>
            </a:p>
          </p:txBody>
        </p:sp>
        <p:sp>
          <p:nvSpPr>
            <p:cNvPr id="30" name="Rectangle 278"/>
            <p:cNvSpPr>
              <a:spLocks noChangeArrowheads="1"/>
            </p:cNvSpPr>
            <p:nvPr/>
          </p:nvSpPr>
          <p:spPr bwMode="auto">
            <a:xfrm>
              <a:off x="8123797" y="5837484"/>
              <a:ext cx="244874" cy="32291"/>
            </a:xfrm>
            <a:prstGeom prst="rect">
              <a:avLst/>
            </a:prstGeom>
            <a:grpFill/>
            <a:ln>
              <a:noFill/>
            </a:ln>
          </p:spPr>
          <p:txBody>
            <a:bodyPr vert="horz" wrap="square" lIns="68562" tIns="34281" rIns="68562" bIns="34281" numCol="1" anchor="t" anchorCtr="0" compatLnSpc="1"/>
            <a:lstStyle/>
            <a:p>
              <a:endParaRPr lang="en-US" sz="1350">
                <a:solidFill>
                  <a:prstClr val="black"/>
                </a:solidFill>
              </a:endParaRPr>
            </a:p>
          </p:txBody>
        </p:sp>
        <p:sp>
          <p:nvSpPr>
            <p:cNvPr id="31" name="Rectangle 279"/>
            <p:cNvSpPr>
              <a:spLocks noChangeArrowheads="1"/>
            </p:cNvSpPr>
            <p:nvPr/>
          </p:nvSpPr>
          <p:spPr bwMode="auto">
            <a:xfrm>
              <a:off x="8123797" y="5914175"/>
              <a:ext cx="244874" cy="32291"/>
            </a:xfrm>
            <a:prstGeom prst="rect">
              <a:avLst/>
            </a:prstGeom>
            <a:grpFill/>
            <a:ln>
              <a:noFill/>
            </a:ln>
          </p:spPr>
          <p:txBody>
            <a:bodyPr vert="horz" wrap="square" lIns="68562" tIns="34281" rIns="68562" bIns="34281" numCol="1" anchor="t" anchorCtr="0" compatLnSpc="1"/>
            <a:lstStyle/>
            <a:p>
              <a:endParaRPr lang="en-US" sz="1350">
                <a:solidFill>
                  <a:prstClr val="black"/>
                </a:solidFill>
              </a:endParaRPr>
            </a:p>
          </p:txBody>
        </p:sp>
        <p:sp>
          <p:nvSpPr>
            <p:cNvPr id="32" name="Rectangle 280"/>
            <p:cNvSpPr>
              <a:spLocks noChangeArrowheads="1"/>
            </p:cNvSpPr>
            <p:nvPr/>
          </p:nvSpPr>
          <p:spPr bwMode="auto">
            <a:xfrm>
              <a:off x="8123797" y="5992211"/>
              <a:ext cx="244874" cy="29600"/>
            </a:xfrm>
            <a:prstGeom prst="rect">
              <a:avLst/>
            </a:prstGeom>
            <a:grpFill/>
            <a:ln>
              <a:noFill/>
            </a:ln>
          </p:spPr>
          <p:txBody>
            <a:bodyPr vert="horz" wrap="square" lIns="68562" tIns="34281" rIns="68562" bIns="34281" numCol="1" anchor="t" anchorCtr="0" compatLnSpc="1"/>
            <a:lstStyle/>
            <a:p>
              <a:endParaRPr lang="en-US" sz="1350">
                <a:solidFill>
                  <a:prstClr val="black"/>
                </a:solidFill>
              </a:endParaRPr>
            </a:p>
          </p:txBody>
        </p:sp>
        <p:sp>
          <p:nvSpPr>
            <p:cNvPr id="33" name="Rectangle 281"/>
            <p:cNvSpPr>
              <a:spLocks noChangeArrowheads="1"/>
            </p:cNvSpPr>
            <p:nvPr/>
          </p:nvSpPr>
          <p:spPr bwMode="auto">
            <a:xfrm>
              <a:off x="8123797" y="6068903"/>
              <a:ext cx="244874" cy="29600"/>
            </a:xfrm>
            <a:prstGeom prst="rect">
              <a:avLst/>
            </a:prstGeom>
            <a:grpFill/>
            <a:ln>
              <a:noFill/>
            </a:ln>
          </p:spPr>
          <p:txBody>
            <a:bodyPr vert="horz" wrap="square" lIns="68562" tIns="34281" rIns="68562" bIns="34281" numCol="1" anchor="t" anchorCtr="0" compatLnSpc="1"/>
            <a:lstStyle/>
            <a:p>
              <a:endParaRPr lang="en-US" sz="1350">
                <a:solidFill>
                  <a:prstClr val="black"/>
                </a:solidFill>
              </a:endParaRPr>
            </a:p>
          </p:txBody>
        </p:sp>
      </p:grpSp>
      <p:grpSp>
        <p:nvGrpSpPr>
          <p:cNvPr id="34" name="组合 27"/>
          <p:cNvGrpSpPr/>
          <p:nvPr/>
        </p:nvGrpSpPr>
        <p:grpSpPr>
          <a:xfrm>
            <a:off x="4212489" y="2335146"/>
            <a:ext cx="637094" cy="646297"/>
            <a:chOff x="1677608" y="2996952"/>
            <a:chExt cx="1395643" cy="1395643"/>
          </a:xfrm>
        </p:grpSpPr>
        <p:sp>
          <p:nvSpPr>
            <p:cNvPr id="35"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36" name="Oval 29"/>
            <p:cNvSpPr>
              <a:spLocks noChangeAspect="1"/>
            </p:cNvSpPr>
            <p:nvPr/>
          </p:nvSpPr>
          <p:spPr>
            <a:xfrm>
              <a:off x="1850114" y="3169458"/>
              <a:ext cx="1050630" cy="1050630"/>
            </a:xfrm>
            <a:prstGeom prst="ellipse">
              <a:avLst/>
            </a:prstGeom>
            <a:gradFill>
              <a:gsLst>
                <a:gs pos="0">
                  <a:srgbClr val="0070C0"/>
                </a:gs>
                <a:gs pos="100000">
                  <a:srgbClr val="00B0F0"/>
                </a:gs>
              </a:gsLst>
              <a:lin ang="5400000" scaled="1"/>
            </a:gra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effectLst>
                    <a:outerShdw blurRad="38100" dist="38100" dir="2700000" algn="tl">
                      <a:srgbClr val="000000">
                        <a:alpha val="43137"/>
                      </a:srgbClr>
                    </a:outerShdw>
                  </a:effectLst>
                  <a:latin typeface="DIN-BoldItalic" pitchFamily="50" charset="0"/>
                </a:rPr>
                <a:t></a:t>
              </a:r>
            </a:p>
          </p:txBody>
        </p:sp>
      </p:grpSp>
      <p:grpSp>
        <p:nvGrpSpPr>
          <p:cNvPr id="37" name="组合 37"/>
          <p:cNvGrpSpPr/>
          <p:nvPr/>
        </p:nvGrpSpPr>
        <p:grpSpPr>
          <a:xfrm>
            <a:off x="4223122" y="3586485"/>
            <a:ext cx="637094" cy="646297"/>
            <a:chOff x="1677608" y="2996952"/>
            <a:chExt cx="1395643" cy="1395643"/>
          </a:xfrm>
        </p:grpSpPr>
        <p:sp>
          <p:nvSpPr>
            <p:cNvPr id="38"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endParaRPr>
            </a:p>
          </p:txBody>
        </p:sp>
        <p:sp>
          <p:nvSpPr>
            <p:cNvPr id="39" name="Oval 29"/>
            <p:cNvSpPr>
              <a:spLocks noChangeAspect="1"/>
            </p:cNvSpPr>
            <p:nvPr/>
          </p:nvSpPr>
          <p:spPr>
            <a:xfrm>
              <a:off x="1850114" y="3169457"/>
              <a:ext cx="1050630" cy="1050631"/>
            </a:xfrm>
            <a:prstGeom prst="ellipse">
              <a:avLst/>
            </a:prstGeom>
            <a:gradFill>
              <a:gsLst>
                <a:gs pos="0">
                  <a:srgbClr val="0070C0"/>
                </a:gs>
                <a:gs pos="100000">
                  <a:srgbClr val="00B0F0"/>
                </a:gs>
              </a:gsLst>
              <a:lin ang="5400000" scaled="1"/>
            </a:gradFill>
            <a:ln w="120650">
              <a:gradFill flip="none" rotWithShape="1">
                <a:gsLst>
                  <a:gs pos="0">
                    <a:schemeClr val="bg1">
                      <a:lumMod val="78000"/>
                    </a:schemeClr>
                  </a:gs>
                  <a:gs pos="100000">
                    <a:schemeClr val="bg1">
                      <a:lumMod val="98000"/>
                    </a:schemeClr>
                  </a:gs>
                </a:gsLst>
                <a:lin ang="5400000" scaled="1"/>
                <a:tileRect/>
              </a:gradFill>
            </a:ln>
            <a:effectLst>
              <a:innerShdw blurRad="330200" dist="1143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0" name="KSO_Shape"/>
          <p:cNvSpPr/>
          <p:nvPr/>
        </p:nvSpPr>
        <p:spPr bwMode="auto">
          <a:xfrm>
            <a:off x="4407405" y="2493741"/>
            <a:ext cx="256676" cy="302773"/>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a typeface="宋体" panose="02010600030101010101" pitchFamily="2" charset="-122"/>
            </a:endParaRPr>
          </a:p>
        </p:txBody>
      </p:sp>
      <p:sp>
        <p:nvSpPr>
          <p:cNvPr id="41" name="KSO_Shape"/>
          <p:cNvSpPr/>
          <p:nvPr/>
        </p:nvSpPr>
        <p:spPr bwMode="auto">
          <a:xfrm>
            <a:off x="4379716" y="3791922"/>
            <a:ext cx="320063" cy="24297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269929" anchor="ctr">
            <a:scene3d>
              <a:camera prst="orthographicFront"/>
              <a:lightRig rig="threePt" dir="t"/>
            </a:scene3d>
            <a:sp3d>
              <a:contourClr>
                <a:srgbClr val="FFFFFF"/>
              </a:contourClr>
            </a:sp3d>
          </a:bodyPr>
          <a:lstStyle/>
          <a:p>
            <a:pPr algn="ctr">
              <a:defRPr/>
            </a:pPr>
            <a:endParaRPr lang="zh-CN" altLang="en-US" sz="1350" dirty="0">
              <a:solidFill>
                <a:srgbClr val="FFFFFF"/>
              </a:solidFill>
              <a:ea typeface="宋体" panose="02010600030101010101" pitchFamily="2" charset="-122"/>
            </a:endParaRPr>
          </a:p>
        </p:txBody>
      </p:sp>
      <p:sp>
        <p:nvSpPr>
          <p:cNvPr id="42" name="矩形 41"/>
          <p:cNvSpPr/>
          <p:nvPr/>
        </p:nvSpPr>
        <p:spPr>
          <a:xfrm>
            <a:off x="4853669" y="2417786"/>
            <a:ext cx="1642842"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信道本身不理想</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43" name="矩形 42"/>
          <p:cNvSpPr/>
          <p:nvPr/>
        </p:nvSpPr>
        <p:spPr>
          <a:xfrm>
            <a:off x="4921004" y="3665339"/>
            <a:ext cx="1107678"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加性噪声</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51" name="矩形 50"/>
          <p:cNvSpPr/>
          <p:nvPr/>
        </p:nvSpPr>
        <p:spPr>
          <a:xfrm>
            <a:off x="1624907" y="3165611"/>
            <a:ext cx="1873215"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信道对信号的影响</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53" name="Picture 2"/>
          <p:cNvPicPr>
            <a:picLocks noChangeAspect="1" noChangeArrowheads="1"/>
          </p:cNvPicPr>
          <p:nvPr/>
        </p:nvPicPr>
        <p:blipFill>
          <a:blip r:embed="rId5" cstate="print"/>
          <a:srcRect/>
          <a:stretch>
            <a:fillRect/>
          </a:stretch>
        </p:blipFill>
        <p:spPr bwMode="auto">
          <a:xfrm>
            <a:off x="617126" y="3643048"/>
            <a:ext cx="3051103" cy="922959"/>
          </a:xfrm>
          <a:prstGeom prst="rect">
            <a:avLst/>
          </a:prstGeom>
          <a:noFill/>
          <a:ln w="9525">
            <a:noFill/>
            <a:miter lim="800000"/>
            <a:headEnd/>
            <a:tailEnd/>
          </a:ln>
          <a:effectLst/>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3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52"/>
          <p:cNvGrpSpPr>
            <a:grpSpLocks/>
          </p:cNvGrpSpPr>
          <p:nvPr/>
        </p:nvGrpSpPr>
        <p:grpSpPr bwMode="auto">
          <a:xfrm>
            <a:off x="410645" y="863756"/>
            <a:ext cx="279325" cy="283142"/>
            <a:chOff x="0" y="0"/>
            <a:chExt cx="1219200" cy="586868"/>
          </a:xfrm>
        </p:grpSpPr>
        <p:sp>
          <p:nvSpPr>
            <p:cNvPr id="9"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10"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1</a:t>
              </a:r>
              <a:endParaRPr lang="zh-CN" altLang="en-US" sz="1600" dirty="0"/>
            </a:p>
          </p:txBody>
        </p:sp>
      </p:grpSp>
      <p:sp>
        <p:nvSpPr>
          <p:cNvPr id="11" name="TextBox 27"/>
          <p:cNvSpPr txBox="1"/>
          <p:nvPr/>
        </p:nvSpPr>
        <p:spPr>
          <a:xfrm>
            <a:off x="720460" y="830776"/>
            <a:ext cx="3224212"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信道本身不理想对信号的影响</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graphicFrame>
        <p:nvGraphicFramePr>
          <p:cNvPr id="14" name="Object 5"/>
          <p:cNvGraphicFramePr>
            <a:graphicFrameLocks noChangeAspect="1"/>
          </p:cNvGraphicFramePr>
          <p:nvPr/>
        </p:nvGraphicFramePr>
        <p:xfrm>
          <a:off x="6218795" y="697253"/>
          <a:ext cx="1692272" cy="334735"/>
        </p:xfrm>
        <a:graphic>
          <a:graphicData uri="http://schemas.openxmlformats.org/presentationml/2006/ole">
            <p:oleObj spid="_x0000_s79874" name="Equation" r:id="rId5" imgW="1155600" imgH="228600" progId="Equation.DSMT4">
              <p:embed/>
            </p:oleObj>
          </a:graphicData>
        </a:graphic>
      </p:graphicFrame>
      <p:sp>
        <p:nvSpPr>
          <p:cNvPr id="15" name="矩形 14"/>
          <p:cNvSpPr/>
          <p:nvPr/>
        </p:nvSpPr>
        <p:spPr>
          <a:xfrm>
            <a:off x="4464653" y="698051"/>
            <a:ext cx="1904248"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不失真条件</a:t>
            </a:r>
            <a:r>
              <a:rPr lang="en-US" altLang="zh-CN"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smtClean="0">
                <a:solidFill>
                  <a:srgbClr val="0070C0"/>
                </a:solidFill>
                <a:latin typeface="微软雅黑" panose="020B0503020204020204" pitchFamily="34" charset="-122"/>
                <a:ea typeface="微软雅黑" panose="020B0503020204020204" pitchFamily="34" charset="-122"/>
              </a:rPr>
              <a:t>时域</a:t>
            </a:r>
            <a:r>
              <a:rPr lang="en-US" altLang="zh-CN"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smtClean="0">
                <a:solidFill>
                  <a:srgbClr val="0070C0"/>
                </a:solidFill>
                <a:latin typeface="微软雅黑" panose="020B0503020204020204" pitchFamily="34" charset="-122"/>
                <a:ea typeface="微软雅黑" panose="020B0503020204020204" pitchFamily="34" charset="-122"/>
              </a:rPr>
              <a:t>：</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16" name="Picture 3"/>
          <p:cNvPicPr>
            <a:picLocks noChangeAspect="1" noChangeArrowheads="1"/>
          </p:cNvPicPr>
          <p:nvPr/>
        </p:nvPicPr>
        <p:blipFill>
          <a:blip r:embed="rId6" cstate="print"/>
          <a:srcRect/>
          <a:stretch>
            <a:fillRect/>
          </a:stretch>
        </p:blipFill>
        <p:spPr bwMode="auto">
          <a:xfrm>
            <a:off x="4446708" y="1087061"/>
            <a:ext cx="3389479" cy="1157608"/>
          </a:xfrm>
          <a:prstGeom prst="rect">
            <a:avLst/>
          </a:prstGeom>
          <a:noFill/>
          <a:ln w="9525">
            <a:noFill/>
            <a:miter lim="800000"/>
            <a:headEnd/>
            <a:tailEnd/>
          </a:ln>
          <a:effectLst/>
        </p:spPr>
      </p:pic>
      <p:grpSp>
        <p:nvGrpSpPr>
          <p:cNvPr id="17" name="组合 16"/>
          <p:cNvGrpSpPr/>
          <p:nvPr/>
        </p:nvGrpSpPr>
        <p:grpSpPr>
          <a:xfrm>
            <a:off x="846060" y="1474248"/>
            <a:ext cx="349195" cy="363444"/>
            <a:chOff x="5962996" y="1700808"/>
            <a:chExt cx="827193" cy="825350"/>
          </a:xfrm>
        </p:grpSpPr>
        <p:sp>
          <p:nvSpPr>
            <p:cNvPr id="18" name="橢圓 5"/>
            <p:cNvSpPr/>
            <p:nvPr/>
          </p:nvSpPr>
          <p:spPr>
            <a:xfrm>
              <a:off x="5962996" y="1700808"/>
              <a:ext cx="827193" cy="825350"/>
            </a:xfrm>
            <a:prstGeom prst="ellipse">
              <a:avLst/>
            </a:prstGeom>
            <a:gradFill>
              <a:gsLst>
                <a:gs pos="0">
                  <a:srgbClr val="0070C0"/>
                </a:gs>
                <a:gs pos="100000">
                  <a:srgbClr val="00B0F0"/>
                </a:gs>
              </a:gsLst>
              <a:lin ang="5400000" scaled="1"/>
            </a:gra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solidFill>
                  <a:schemeClr val="bg1"/>
                </a:solidFill>
                <a:effectLst>
                  <a:outerShdw blurRad="38100" dist="38100" dir="2700000" algn="tl">
                    <a:srgbClr val="000000">
                      <a:alpha val="43137"/>
                    </a:srgbClr>
                  </a:outerShdw>
                </a:effectLst>
                <a:latin typeface="DIN-BoldItalic" pitchFamily="50" charset="0"/>
              </a:endParaRPr>
            </a:p>
          </p:txBody>
        </p:sp>
        <p:sp>
          <p:nvSpPr>
            <p:cNvPr id="19" name="Freeform 454"/>
            <p:cNvSpPr>
              <a:spLocks noEditPoints="1"/>
            </p:cNvSpPr>
            <p:nvPr/>
          </p:nvSpPr>
          <p:spPr bwMode="auto">
            <a:xfrm flipH="1">
              <a:off x="6188219" y="1964142"/>
              <a:ext cx="376746" cy="298681"/>
            </a:xfrm>
            <a:custGeom>
              <a:avLst/>
              <a:gdLst>
                <a:gd name="T0" fmla="*/ 47 w 47"/>
                <a:gd name="T1" fmla="*/ 29 h 37"/>
                <a:gd name="T2" fmla="*/ 43 w 47"/>
                <a:gd name="T3" fmla="*/ 30 h 37"/>
                <a:gd name="T4" fmla="*/ 36 w 47"/>
                <a:gd name="T5" fmla="*/ 37 h 37"/>
                <a:gd name="T6" fmla="*/ 29 w 47"/>
                <a:gd name="T7" fmla="*/ 30 h 37"/>
                <a:gd name="T8" fmla="*/ 19 w 47"/>
                <a:gd name="T9" fmla="*/ 30 h 37"/>
                <a:gd name="T10" fmla="*/ 12 w 47"/>
                <a:gd name="T11" fmla="*/ 37 h 37"/>
                <a:gd name="T12" fmla="*/ 5 w 47"/>
                <a:gd name="T13" fmla="*/ 30 h 37"/>
                <a:gd name="T14" fmla="*/ 4 w 47"/>
                <a:gd name="T15" fmla="*/ 30 h 37"/>
                <a:gd name="T16" fmla="*/ 0 w 47"/>
                <a:gd name="T17" fmla="*/ 29 h 37"/>
                <a:gd name="T18" fmla="*/ 2 w 47"/>
                <a:gd name="T19" fmla="*/ 27 h 37"/>
                <a:gd name="T20" fmla="*/ 2 w 47"/>
                <a:gd name="T21" fmla="*/ 18 h 37"/>
                <a:gd name="T22" fmla="*/ 3 w 47"/>
                <a:gd name="T23" fmla="*/ 13 h 37"/>
                <a:gd name="T24" fmla="*/ 8 w 47"/>
                <a:gd name="T25" fmla="*/ 8 h 37"/>
                <a:gd name="T26" fmla="*/ 11 w 47"/>
                <a:gd name="T27" fmla="*/ 6 h 37"/>
                <a:gd name="T28" fmla="*/ 16 w 47"/>
                <a:gd name="T29" fmla="*/ 6 h 37"/>
                <a:gd name="T30" fmla="*/ 16 w 47"/>
                <a:gd name="T31" fmla="*/ 1 h 37"/>
                <a:gd name="T32" fmla="*/ 17 w 47"/>
                <a:gd name="T33" fmla="*/ 0 h 37"/>
                <a:gd name="T34" fmla="*/ 45 w 47"/>
                <a:gd name="T35" fmla="*/ 0 h 37"/>
                <a:gd name="T36" fmla="*/ 47 w 47"/>
                <a:gd name="T37" fmla="*/ 1 h 37"/>
                <a:gd name="T38" fmla="*/ 47 w 47"/>
                <a:gd name="T39" fmla="*/ 29 h 37"/>
                <a:gd name="T40" fmla="*/ 16 w 47"/>
                <a:gd name="T41" fmla="*/ 17 h 37"/>
                <a:gd name="T42" fmla="*/ 16 w 47"/>
                <a:gd name="T43" fmla="*/ 10 h 37"/>
                <a:gd name="T44" fmla="*/ 11 w 47"/>
                <a:gd name="T45" fmla="*/ 10 h 37"/>
                <a:gd name="T46" fmla="*/ 11 w 47"/>
                <a:gd name="T47" fmla="*/ 10 h 37"/>
                <a:gd name="T48" fmla="*/ 6 w 47"/>
                <a:gd name="T49" fmla="*/ 15 h 37"/>
                <a:gd name="T50" fmla="*/ 5 w 47"/>
                <a:gd name="T51" fmla="*/ 16 h 37"/>
                <a:gd name="T52" fmla="*/ 5 w 47"/>
                <a:gd name="T53" fmla="*/ 17 h 37"/>
                <a:gd name="T54" fmla="*/ 16 w 47"/>
                <a:gd name="T55" fmla="*/ 17 h 37"/>
                <a:gd name="T56" fmla="*/ 12 w 47"/>
                <a:gd name="T57" fmla="*/ 27 h 37"/>
                <a:gd name="T58" fmla="*/ 9 w 47"/>
                <a:gd name="T59" fmla="*/ 30 h 37"/>
                <a:gd name="T60" fmla="*/ 12 w 47"/>
                <a:gd name="T61" fmla="*/ 34 h 37"/>
                <a:gd name="T62" fmla="*/ 16 w 47"/>
                <a:gd name="T63" fmla="*/ 30 h 37"/>
                <a:gd name="T64" fmla="*/ 12 w 47"/>
                <a:gd name="T65" fmla="*/ 27 h 37"/>
                <a:gd name="T66" fmla="*/ 36 w 47"/>
                <a:gd name="T67" fmla="*/ 27 h 37"/>
                <a:gd name="T68" fmla="*/ 33 w 47"/>
                <a:gd name="T69" fmla="*/ 30 h 37"/>
                <a:gd name="T70" fmla="*/ 36 w 47"/>
                <a:gd name="T71" fmla="*/ 34 h 37"/>
                <a:gd name="T72" fmla="*/ 40 w 47"/>
                <a:gd name="T73" fmla="*/ 30 h 37"/>
                <a:gd name="T74" fmla="*/ 36 w 47"/>
                <a:gd name="T75"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62" tIns="34281" rIns="68562" bIns="34281" numCol="1" anchor="t" anchorCtr="0" compatLnSpc="1"/>
            <a:lstStyle/>
            <a:p>
              <a:endParaRPr lang="id-ID" sz="1350"/>
            </a:p>
          </p:txBody>
        </p:sp>
      </p:grpSp>
      <p:sp>
        <p:nvSpPr>
          <p:cNvPr id="20" name="矩形 19"/>
          <p:cNvSpPr/>
          <p:nvPr/>
        </p:nvSpPr>
        <p:spPr>
          <a:xfrm>
            <a:off x="1295945" y="1489113"/>
            <a:ext cx="1021953"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恒参信道</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22" name="Picture 3"/>
          <p:cNvPicPr>
            <a:picLocks noChangeAspect="1"/>
          </p:cNvPicPr>
          <p:nvPr/>
        </p:nvPicPr>
        <p:blipFill rotWithShape="1">
          <a:blip r:embed="rId7" cstate="screen">
            <a:extLst>
              <a:ext uri="{28A0092B-C50C-407E-A947-70E740481C1C}">
                <a14:useLocalDpi xmlns="" xmlns:a14="http://schemas.microsoft.com/office/drawing/2010/main"/>
              </a:ext>
            </a:extLst>
          </a:blip>
          <a:srcRect/>
          <a:stretch>
            <a:fillRect/>
          </a:stretch>
        </p:blipFill>
        <p:spPr>
          <a:xfrm>
            <a:off x="1325598" y="2059155"/>
            <a:ext cx="1917362" cy="1279472"/>
          </a:xfrm>
          <a:prstGeom prst="rect">
            <a:avLst/>
          </a:prstGeom>
        </p:spPr>
      </p:pic>
      <p:pic>
        <p:nvPicPr>
          <p:cNvPr id="21" name="图片 20" descr="1.固定电话.jpg"/>
          <p:cNvPicPr>
            <a:picLocks noChangeAspect="1"/>
          </p:cNvPicPr>
          <p:nvPr/>
        </p:nvPicPr>
        <p:blipFill>
          <a:blip r:embed="rId8" cstate="print"/>
          <a:stretch>
            <a:fillRect/>
          </a:stretch>
        </p:blipFill>
        <p:spPr>
          <a:xfrm>
            <a:off x="1518996" y="2155976"/>
            <a:ext cx="1583585" cy="1053084"/>
          </a:xfrm>
          <a:prstGeom prst="rect">
            <a:avLst/>
          </a:prstGeom>
        </p:spPr>
      </p:pic>
      <p:pic>
        <p:nvPicPr>
          <p:cNvPr id="23" name="Picture 3"/>
          <p:cNvPicPr>
            <a:picLocks noChangeAspect="1" noChangeArrowheads="1"/>
          </p:cNvPicPr>
          <p:nvPr/>
        </p:nvPicPr>
        <p:blipFill>
          <a:blip r:embed="rId9" cstate="print"/>
          <a:srcRect/>
          <a:stretch>
            <a:fillRect/>
          </a:stretch>
        </p:blipFill>
        <p:spPr bwMode="auto">
          <a:xfrm rot="5400000">
            <a:off x="2087726" y="3487501"/>
            <a:ext cx="323606" cy="182415"/>
          </a:xfrm>
          <a:prstGeom prst="rect">
            <a:avLst/>
          </a:prstGeom>
          <a:noFill/>
          <a:ln w="9525">
            <a:noFill/>
            <a:miter lim="800000"/>
            <a:headEnd/>
            <a:tailEnd/>
          </a:ln>
          <a:effectLst/>
        </p:spPr>
      </p:pic>
      <p:sp>
        <p:nvSpPr>
          <p:cNvPr id="24" name="矩形 23"/>
          <p:cNvSpPr/>
          <p:nvPr/>
        </p:nvSpPr>
        <p:spPr>
          <a:xfrm>
            <a:off x="1458989" y="3842453"/>
            <a:ext cx="1624463"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线性时不变系统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aphicFrame>
        <p:nvGraphicFramePr>
          <p:cNvPr id="79875" name="Object 3"/>
          <p:cNvGraphicFramePr>
            <a:graphicFrameLocks noChangeAspect="1"/>
          </p:cNvGraphicFramePr>
          <p:nvPr/>
        </p:nvGraphicFramePr>
        <p:xfrm>
          <a:off x="4113443" y="2311691"/>
          <a:ext cx="4190558" cy="1017461"/>
        </p:xfrm>
        <a:graphic>
          <a:graphicData uri="http://schemas.openxmlformats.org/presentationml/2006/ole">
            <p:oleObj spid="_x0000_s79875" name="Equation" r:id="rId10" imgW="3085920" imgH="749160" progId="Equation.DSMT4">
              <p:embed/>
            </p:oleObj>
          </a:graphicData>
        </a:graphic>
      </p:graphicFrame>
      <p:graphicFrame>
        <p:nvGraphicFramePr>
          <p:cNvPr id="79876" name="Object 4"/>
          <p:cNvGraphicFramePr>
            <a:graphicFrameLocks noChangeAspect="1"/>
          </p:cNvGraphicFramePr>
          <p:nvPr/>
        </p:nvGraphicFramePr>
        <p:xfrm>
          <a:off x="3807067" y="3406626"/>
          <a:ext cx="4560887" cy="1704975"/>
        </p:xfrm>
        <a:graphic>
          <a:graphicData uri="http://schemas.openxmlformats.org/presentationml/2006/ole">
            <p:oleObj spid="_x0000_s79876" name="Visio" r:id="rId11" imgW="3856375" imgH="1450083" progId="Visio.Drawing.11">
              <p:embed/>
            </p:oleObj>
          </a:graphicData>
        </a:graphic>
      </p:graphicFrame>
      <p:sp>
        <p:nvSpPr>
          <p:cNvPr id="25" name="矩形 23"/>
          <p:cNvSpPr>
            <a:spLocks noChangeAspect="1" noChangeArrowheads="1"/>
          </p:cNvSpPr>
          <p:nvPr/>
        </p:nvSpPr>
        <p:spPr bwMode="auto">
          <a:xfrm>
            <a:off x="1461270" y="3806455"/>
            <a:ext cx="1611540" cy="404039"/>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3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p:cNvPicPr>
            <a:picLocks noChangeAspect="1" noChangeArrowheads="1"/>
          </p:cNvPicPr>
          <p:nvPr/>
        </p:nvPicPr>
        <p:blipFill>
          <a:blip r:embed="rId5" cstate="print"/>
          <a:srcRect/>
          <a:stretch>
            <a:fillRect/>
          </a:stretch>
        </p:blipFill>
        <p:spPr bwMode="auto">
          <a:xfrm>
            <a:off x="213631" y="839522"/>
            <a:ext cx="4314825" cy="1295400"/>
          </a:xfrm>
          <a:prstGeom prst="rect">
            <a:avLst/>
          </a:prstGeom>
          <a:noFill/>
          <a:ln w="9525">
            <a:noFill/>
            <a:miter lim="800000"/>
            <a:headEnd/>
            <a:tailEnd/>
          </a:ln>
          <a:effectLst/>
        </p:spPr>
      </p:pic>
      <p:pic>
        <p:nvPicPr>
          <p:cNvPr id="9" name="Picture 3"/>
          <p:cNvPicPr>
            <a:picLocks noChangeAspect="1" noChangeArrowheads="1"/>
          </p:cNvPicPr>
          <p:nvPr/>
        </p:nvPicPr>
        <p:blipFill>
          <a:blip r:embed="rId6" cstate="print"/>
          <a:srcRect/>
          <a:stretch>
            <a:fillRect/>
          </a:stretch>
        </p:blipFill>
        <p:spPr bwMode="auto">
          <a:xfrm>
            <a:off x="158035" y="2943456"/>
            <a:ext cx="4605348" cy="1286093"/>
          </a:xfrm>
          <a:prstGeom prst="rect">
            <a:avLst/>
          </a:prstGeom>
          <a:noFill/>
          <a:ln w="9525">
            <a:noFill/>
            <a:miter lim="800000"/>
            <a:headEnd/>
            <a:tailEnd/>
          </a:ln>
          <a:effectLst/>
        </p:spPr>
      </p:pic>
      <p:sp>
        <p:nvSpPr>
          <p:cNvPr id="10" name="矩形 9"/>
          <p:cNvSpPr/>
          <p:nvPr/>
        </p:nvSpPr>
        <p:spPr>
          <a:xfrm>
            <a:off x="1312980" y="2279574"/>
            <a:ext cx="1993732"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线性失真：幅度失真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11" name="矩形 10"/>
          <p:cNvSpPr/>
          <p:nvPr/>
        </p:nvSpPr>
        <p:spPr>
          <a:xfrm>
            <a:off x="1667399" y="4377732"/>
            <a:ext cx="1203378"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非线性失真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7" cstate="print"/>
          <a:srcRect/>
          <a:stretch>
            <a:fillRect/>
          </a:stretch>
        </p:blipFill>
        <p:spPr bwMode="auto">
          <a:xfrm>
            <a:off x="5359250" y="3100754"/>
            <a:ext cx="3508298" cy="1061261"/>
          </a:xfrm>
          <a:prstGeom prst="rect">
            <a:avLst/>
          </a:prstGeom>
          <a:noFill/>
          <a:ln w="9525">
            <a:noFill/>
            <a:miter lim="800000"/>
            <a:headEnd/>
            <a:tailEnd/>
          </a:ln>
          <a:effectLst/>
        </p:spPr>
      </p:pic>
      <p:pic>
        <p:nvPicPr>
          <p:cNvPr id="13" name="Picture 3"/>
          <p:cNvPicPr>
            <a:picLocks noChangeAspect="1" noChangeArrowheads="1"/>
          </p:cNvPicPr>
          <p:nvPr/>
        </p:nvPicPr>
        <p:blipFill>
          <a:blip r:embed="rId8" cstate="print"/>
          <a:srcRect/>
          <a:stretch>
            <a:fillRect/>
          </a:stretch>
        </p:blipFill>
        <p:spPr bwMode="auto">
          <a:xfrm>
            <a:off x="4867280" y="3526105"/>
            <a:ext cx="323606" cy="182415"/>
          </a:xfrm>
          <a:prstGeom prst="rect">
            <a:avLst/>
          </a:prstGeom>
          <a:noFill/>
          <a:ln w="9525">
            <a:noFill/>
            <a:miter lim="800000"/>
            <a:headEnd/>
            <a:tailEnd/>
          </a:ln>
          <a:effectLst/>
        </p:spPr>
      </p:pic>
      <p:sp>
        <p:nvSpPr>
          <p:cNvPr id="14" name="矩形 13"/>
          <p:cNvSpPr/>
          <p:nvPr/>
        </p:nvSpPr>
        <p:spPr>
          <a:xfrm>
            <a:off x="5973568" y="4335251"/>
            <a:ext cx="2543093"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最终都会导致波形的失真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aphicFrame>
        <p:nvGraphicFramePr>
          <p:cNvPr id="15" name="Object 6"/>
          <p:cNvGraphicFramePr>
            <a:graphicFrameLocks noChangeAspect="1"/>
          </p:cNvGraphicFramePr>
          <p:nvPr/>
        </p:nvGraphicFramePr>
        <p:xfrm>
          <a:off x="2217927" y="648583"/>
          <a:ext cx="6844078" cy="1571786"/>
        </p:xfrm>
        <a:graphic>
          <a:graphicData uri="http://schemas.openxmlformats.org/presentationml/2006/ole">
            <p:oleObj spid="_x0000_s80898" name="Visio" r:id="rId9" imgW="6899959" imgH="1577222" progId="Visio.Drawing.11">
              <p:embed/>
            </p:oleObj>
          </a:graphicData>
        </a:graphic>
      </p:graphicFrame>
      <p:pic>
        <p:nvPicPr>
          <p:cNvPr id="16" name="Picture 3"/>
          <p:cNvPicPr>
            <a:picLocks noChangeAspect="1" noChangeArrowheads="1"/>
          </p:cNvPicPr>
          <p:nvPr/>
        </p:nvPicPr>
        <p:blipFill>
          <a:blip r:embed="rId8" cstate="print"/>
          <a:srcRect/>
          <a:stretch>
            <a:fillRect/>
          </a:stretch>
        </p:blipFill>
        <p:spPr bwMode="auto">
          <a:xfrm rot="5400000">
            <a:off x="6848491" y="2732223"/>
            <a:ext cx="323606" cy="182415"/>
          </a:xfrm>
          <a:prstGeom prst="rect">
            <a:avLst/>
          </a:prstGeom>
          <a:noFill/>
          <a:ln w="9525">
            <a:noFill/>
            <a:miter lim="800000"/>
            <a:headEnd/>
            <a:tailEnd/>
          </a:ln>
          <a:effectLst/>
        </p:spPr>
      </p:pic>
      <p:sp>
        <p:nvSpPr>
          <p:cNvPr id="17" name="矩形 16"/>
          <p:cNvSpPr/>
          <p:nvPr/>
        </p:nvSpPr>
        <p:spPr>
          <a:xfrm>
            <a:off x="5962952" y="2261859"/>
            <a:ext cx="1993732"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线性失真：相位失真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 xmlns:a14="http://schemas.microsoft.com/office/drawing/2010/main"/>
              </a:ext>
            </a:extLst>
          </a:blip>
          <a:srcRect r="-8270"/>
          <a:stretch>
            <a:fillRect/>
          </a:stretch>
        </p:blipFill>
        <p:spPr bwMode="auto">
          <a:xfrm>
            <a:off x="0" y="2571750"/>
            <a:ext cx="2498024" cy="2571750"/>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51"/>
          <p:cNvGrpSpPr/>
          <p:nvPr/>
        </p:nvGrpSpPr>
        <p:grpSpPr>
          <a:xfrm>
            <a:off x="954285" y="914403"/>
            <a:ext cx="7477334" cy="786801"/>
            <a:chOff x="7127272" y="2681303"/>
            <a:chExt cx="4112228" cy="853819"/>
          </a:xfrm>
        </p:grpSpPr>
        <p:sp>
          <p:nvSpPr>
            <p:cNvPr id="53" name="矩形 5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9" name="TextBox 9"/>
          <p:cNvSpPr txBox="1"/>
          <p:nvPr/>
        </p:nvSpPr>
        <p:spPr>
          <a:xfrm>
            <a:off x="999483" y="902562"/>
            <a:ext cx="7166344" cy="787523"/>
          </a:xfrm>
          <a:prstGeom prst="rect">
            <a:avLst/>
          </a:prstGeom>
          <a:noFill/>
        </p:spPr>
        <p:txBody>
          <a:bodyPr wrap="square" rtlCol="0">
            <a:spAutoFit/>
          </a:bodyPr>
          <a:lstStyle/>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设某恒参信道的幅频特性为                                     ，其中    为常数。求信号      通过该信道后的输出信号表达式？</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93187" name="Object 3"/>
          <p:cNvGraphicFramePr>
            <a:graphicFrameLocks noChangeAspect="1"/>
          </p:cNvGraphicFramePr>
          <p:nvPr/>
        </p:nvGraphicFramePr>
        <p:xfrm>
          <a:off x="3563987" y="987193"/>
          <a:ext cx="2262667" cy="318686"/>
        </p:xfrm>
        <a:graphic>
          <a:graphicData uri="http://schemas.openxmlformats.org/presentationml/2006/ole">
            <p:oleObj spid="_x0000_s93187" name="Equation" r:id="rId5" imgW="1803240" imgH="253800" progId="Equation.DSMT4">
              <p:embed/>
            </p:oleObj>
          </a:graphicData>
        </a:graphic>
      </p:graphicFrame>
      <p:graphicFrame>
        <p:nvGraphicFramePr>
          <p:cNvPr id="93188" name="Object 4"/>
          <p:cNvGraphicFramePr>
            <a:graphicFrameLocks noChangeAspect="1"/>
          </p:cNvGraphicFramePr>
          <p:nvPr/>
        </p:nvGraphicFramePr>
        <p:xfrm>
          <a:off x="6356512" y="987492"/>
          <a:ext cx="225056" cy="337584"/>
        </p:xfrm>
        <a:graphic>
          <a:graphicData uri="http://schemas.openxmlformats.org/presentationml/2006/ole">
            <p:oleObj spid="_x0000_s93188" name="Equation" r:id="rId6" imgW="152280" imgH="228600" progId="Equation.DSMT4">
              <p:embed/>
            </p:oleObj>
          </a:graphicData>
        </a:graphic>
      </p:graphicFrame>
      <p:graphicFrame>
        <p:nvGraphicFramePr>
          <p:cNvPr id="93189" name="Object 5"/>
          <p:cNvGraphicFramePr>
            <a:graphicFrameLocks noChangeAspect="1"/>
          </p:cNvGraphicFramePr>
          <p:nvPr/>
        </p:nvGraphicFramePr>
        <p:xfrm>
          <a:off x="7994208" y="1010093"/>
          <a:ext cx="371789" cy="270392"/>
        </p:xfrm>
        <a:graphic>
          <a:graphicData uri="http://schemas.openxmlformats.org/presentationml/2006/ole">
            <p:oleObj spid="_x0000_s93189" name="Equation" r:id="rId7" imgW="279360" imgH="203040" progId="Equation.DSMT4">
              <p:embed/>
            </p:oleObj>
          </a:graphicData>
        </a:graphic>
      </p:graphicFrame>
      <p:graphicFrame>
        <p:nvGraphicFramePr>
          <p:cNvPr id="93190" name="Object 6"/>
          <p:cNvGraphicFramePr>
            <a:graphicFrameLocks noChangeAspect="1"/>
          </p:cNvGraphicFramePr>
          <p:nvPr/>
        </p:nvGraphicFramePr>
        <p:xfrm>
          <a:off x="1754962" y="1934490"/>
          <a:ext cx="5868581" cy="2438891"/>
        </p:xfrm>
        <a:graphic>
          <a:graphicData uri="http://schemas.openxmlformats.org/presentationml/2006/ole">
            <p:oleObj spid="_x0000_s93190" name="Equation" r:id="rId8" imgW="3911400" imgH="1625400" progId="Equation.DSMT4">
              <p:embed/>
            </p:oleObj>
          </a:graphicData>
        </a:graphic>
      </p:graphicFrame>
    </p:spTree>
    <p:extLst>
      <p:ext uri="{BB962C8B-B14F-4D97-AF65-F5344CB8AC3E}">
        <p14:creationId xmlns="" xmlns:p14="http://schemas.microsoft.com/office/powerpoint/2010/main" val="2448242420"/>
      </p:ext>
    </p:extLst>
  </p:cSld>
  <p:clrMapOvr>
    <a:masterClrMapping/>
  </p:clrMapOvr>
  <mc:AlternateContent xmlns:mc="http://schemas.openxmlformats.org/markup-compatibility/2006">
    <mc:Choice xmlns=""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 xmlns:a14="http://schemas.microsoft.com/office/drawing/2010/main"/>
              </a:ext>
            </a:extLst>
          </a:blip>
          <a:srcRect r="-8270"/>
          <a:stretch>
            <a:fillRect/>
          </a:stretch>
        </p:blipFill>
        <p:spPr bwMode="auto">
          <a:xfrm>
            <a:off x="0" y="2571750"/>
            <a:ext cx="2498024" cy="2571750"/>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51"/>
          <p:cNvGrpSpPr/>
          <p:nvPr/>
        </p:nvGrpSpPr>
        <p:grpSpPr>
          <a:xfrm>
            <a:off x="401369" y="903771"/>
            <a:ext cx="6541668" cy="467830"/>
            <a:chOff x="7127272" y="2681303"/>
            <a:chExt cx="4112228" cy="853819"/>
          </a:xfrm>
        </p:grpSpPr>
        <p:sp>
          <p:nvSpPr>
            <p:cNvPr id="53" name="矩形 5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9" name="TextBox 9"/>
          <p:cNvSpPr txBox="1"/>
          <p:nvPr/>
        </p:nvSpPr>
        <p:spPr>
          <a:xfrm>
            <a:off x="446567" y="891929"/>
            <a:ext cx="6549656" cy="461665"/>
          </a:xfrm>
          <a:prstGeom prst="rect">
            <a:avLst/>
          </a:prstGeom>
          <a:noFill/>
        </p:spPr>
        <p:txBody>
          <a:bodyPr wrap="square" rtlCol="0">
            <a:spAutoFit/>
          </a:bodyPr>
          <a:lstStyle/>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两个恒参信道的等效模型如图所示，分析这两个信道是否会产生失真？</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93190" name="Object 6"/>
          <p:cNvGraphicFramePr>
            <a:graphicFrameLocks noChangeAspect="1"/>
          </p:cNvGraphicFramePr>
          <p:nvPr/>
        </p:nvGraphicFramePr>
        <p:xfrm>
          <a:off x="723949" y="1854347"/>
          <a:ext cx="5368518" cy="2101669"/>
        </p:xfrm>
        <a:graphic>
          <a:graphicData uri="http://schemas.openxmlformats.org/presentationml/2006/ole">
            <p:oleObj spid="_x0000_s94213" name="Equation" r:id="rId5" imgW="3924000" imgH="1536480" progId="Equation.DSMT4">
              <p:embed/>
            </p:oleObj>
          </a:graphicData>
        </a:graphic>
      </p:graphicFrame>
      <p:pic>
        <p:nvPicPr>
          <p:cNvPr id="94214" name="Picture 6"/>
          <p:cNvPicPr>
            <a:picLocks noChangeAspect="1" noChangeArrowheads="1"/>
          </p:cNvPicPr>
          <p:nvPr/>
        </p:nvPicPr>
        <p:blipFill>
          <a:blip r:embed="rId6" cstate="print"/>
          <a:srcRect/>
          <a:stretch>
            <a:fillRect/>
          </a:stretch>
        </p:blipFill>
        <p:spPr bwMode="auto">
          <a:xfrm>
            <a:off x="6542458" y="1732332"/>
            <a:ext cx="1247775" cy="2295525"/>
          </a:xfrm>
          <a:prstGeom prst="rect">
            <a:avLst/>
          </a:prstGeom>
          <a:noFill/>
          <a:ln w="9525">
            <a:noFill/>
            <a:miter lim="800000"/>
            <a:headEnd/>
            <a:tailEnd/>
          </a:ln>
          <a:effectLst/>
        </p:spPr>
      </p:pic>
    </p:spTree>
    <p:extLst>
      <p:ext uri="{BB962C8B-B14F-4D97-AF65-F5344CB8AC3E}">
        <p14:creationId xmlns="" xmlns:p14="http://schemas.microsoft.com/office/powerpoint/2010/main" val="2448242420"/>
      </p:ext>
    </p:extLst>
  </p:cSld>
  <p:clrMapOvr>
    <a:masterClrMapping/>
  </p:clrMapOvr>
  <mc:AlternateContent xmlns:mc="http://schemas.openxmlformats.org/markup-compatibility/2006">
    <mc:Choice xmlns=""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38127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58969" y="878800"/>
            <a:ext cx="349195" cy="363444"/>
            <a:chOff x="5962996" y="1700808"/>
            <a:chExt cx="827193" cy="825350"/>
          </a:xfrm>
        </p:grpSpPr>
        <p:sp>
          <p:nvSpPr>
            <p:cNvPr id="9" name="橢圓 5"/>
            <p:cNvSpPr/>
            <p:nvPr/>
          </p:nvSpPr>
          <p:spPr>
            <a:xfrm>
              <a:off x="5962996" y="1700808"/>
              <a:ext cx="827193" cy="825350"/>
            </a:xfrm>
            <a:prstGeom prst="ellipse">
              <a:avLst/>
            </a:prstGeom>
            <a:gradFill>
              <a:gsLst>
                <a:gs pos="0">
                  <a:srgbClr val="0070C0"/>
                </a:gs>
                <a:gs pos="100000">
                  <a:srgbClr val="00B0F0"/>
                </a:gs>
              </a:gsLst>
              <a:lin ang="5400000" scaled="1"/>
            </a:gra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solidFill>
                  <a:schemeClr val="bg1"/>
                </a:solidFill>
                <a:effectLst>
                  <a:outerShdw blurRad="38100" dist="38100" dir="2700000" algn="tl">
                    <a:srgbClr val="000000">
                      <a:alpha val="43137"/>
                    </a:srgbClr>
                  </a:outerShdw>
                </a:effectLst>
                <a:latin typeface="DIN-BoldItalic" pitchFamily="50" charset="0"/>
              </a:endParaRPr>
            </a:p>
          </p:txBody>
        </p:sp>
        <p:sp>
          <p:nvSpPr>
            <p:cNvPr id="10" name="Freeform 454"/>
            <p:cNvSpPr>
              <a:spLocks noEditPoints="1"/>
            </p:cNvSpPr>
            <p:nvPr/>
          </p:nvSpPr>
          <p:spPr bwMode="auto">
            <a:xfrm flipH="1">
              <a:off x="6188219" y="1964142"/>
              <a:ext cx="376746" cy="298681"/>
            </a:xfrm>
            <a:custGeom>
              <a:avLst/>
              <a:gdLst>
                <a:gd name="T0" fmla="*/ 47 w 47"/>
                <a:gd name="T1" fmla="*/ 29 h 37"/>
                <a:gd name="T2" fmla="*/ 43 w 47"/>
                <a:gd name="T3" fmla="*/ 30 h 37"/>
                <a:gd name="T4" fmla="*/ 36 w 47"/>
                <a:gd name="T5" fmla="*/ 37 h 37"/>
                <a:gd name="T6" fmla="*/ 29 w 47"/>
                <a:gd name="T7" fmla="*/ 30 h 37"/>
                <a:gd name="T8" fmla="*/ 19 w 47"/>
                <a:gd name="T9" fmla="*/ 30 h 37"/>
                <a:gd name="T10" fmla="*/ 12 w 47"/>
                <a:gd name="T11" fmla="*/ 37 h 37"/>
                <a:gd name="T12" fmla="*/ 5 w 47"/>
                <a:gd name="T13" fmla="*/ 30 h 37"/>
                <a:gd name="T14" fmla="*/ 4 w 47"/>
                <a:gd name="T15" fmla="*/ 30 h 37"/>
                <a:gd name="T16" fmla="*/ 0 w 47"/>
                <a:gd name="T17" fmla="*/ 29 h 37"/>
                <a:gd name="T18" fmla="*/ 2 w 47"/>
                <a:gd name="T19" fmla="*/ 27 h 37"/>
                <a:gd name="T20" fmla="*/ 2 w 47"/>
                <a:gd name="T21" fmla="*/ 18 h 37"/>
                <a:gd name="T22" fmla="*/ 3 w 47"/>
                <a:gd name="T23" fmla="*/ 13 h 37"/>
                <a:gd name="T24" fmla="*/ 8 w 47"/>
                <a:gd name="T25" fmla="*/ 8 h 37"/>
                <a:gd name="T26" fmla="*/ 11 w 47"/>
                <a:gd name="T27" fmla="*/ 6 h 37"/>
                <a:gd name="T28" fmla="*/ 16 w 47"/>
                <a:gd name="T29" fmla="*/ 6 h 37"/>
                <a:gd name="T30" fmla="*/ 16 w 47"/>
                <a:gd name="T31" fmla="*/ 1 h 37"/>
                <a:gd name="T32" fmla="*/ 17 w 47"/>
                <a:gd name="T33" fmla="*/ 0 h 37"/>
                <a:gd name="T34" fmla="*/ 45 w 47"/>
                <a:gd name="T35" fmla="*/ 0 h 37"/>
                <a:gd name="T36" fmla="*/ 47 w 47"/>
                <a:gd name="T37" fmla="*/ 1 h 37"/>
                <a:gd name="T38" fmla="*/ 47 w 47"/>
                <a:gd name="T39" fmla="*/ 29 h 37"/>
                <a:gd name="T40" fmla="*/ 16 w 47"/>
                <a:gd name="T41" fmla="*/ 17 h 37"/>
                <a:gd name="T42" fmla="*/ 16 w 47"/>
                <a:gd name="T43" fmla="*/ 10 h 37"/>
                <a:gd name="T44" fmla="*/ 11 w 47"/>
                <a:gd name="T45" fmla="*/ 10 h 37"/>
                <a:gd name="T46" fmla="*/ 11 w 47"/>
                <a:gd name="T47" fmla="*/ 10 h 37"/>
                <a:gd name="T48" fmla="*/ 6 w 47"/>
                <a:gd name="T49" fmla="*/ 15 h 37"/>
                <a:gd name="T50" fmla="*/ 5 w 47"/>
                <a:gd name="T51" fmla="*/ 16 h 37"/>
                <a:gd name="T52" fmla="*/ 5 w 47"/>
                <a:gd name="T53" fmla="*/ 17 h 37"/>
                <a:gd name="T54" fmla="*/ 16 w 47"/>
                <a:gd name="T55" fmla="*/ 17 h 37"/>
                <a:gd name="T56" fmla="*/ 12 w 47"/>
                <a:gd name="T57" fmla="*/ 27 h 37"/>
                <a:gd name="T58" fmla="*/ 9 w 47"/>
                <a:gd name="T59" fmla="*/ 30 h 37"/>
                <a:gd name="T60" fmla="*/ 12 w 47"/>
                <a:gd name="T61" fmla="*/ 34 h 37"/>
                <a:gd name="T62" fmla="*/ 16 w 47"/>
                <a:gd name="T63" fmla="*/ 30 h 37"/>
                <a:gd name="T64" fmla="*/ 12 w 47"/>
                <a:gd name="T65" fmla="*/ 27 h 37"/>
                <a:gd name="T66" fmla="*/ 36 w 47"/>
                <a:gd name="T67" fmla="*/ 27 h 37"/>
                <a:gd name="T68" fmla="*/ 33 w 47"/>
                <a:gd name="T69" fmla="*/ 30 h 37"/>
                <a:gd name="T70" fmla="*/ 36 w 47"/>
                <a:gd name="T71" fmla="*/ 34 h 37"/>
                <a:gd name="T72" fmla="*/ 40 w 47"/>
                <a:gd name="T73" fmla="*/ 30 h 37"/>
                <a:gd name="T74" fmla="*/ 36 w 47"/>
                <a:gd name="T75"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37">
                  <a:moveTo>
                    <a:pt x="47" y="29"/>
                  </a:moveTo>
                  <a:cubicBezTo>
                    <a:pt x="47" y="31"/>
                    <a:pt x="44" y="30"/>
                    <a:pt x="43" y="30"/>
                  </a:cubicBezTo>
                  <a:cubicBezTo>
                    <a:pt x="43" y="34"/>
                    <a:pt x="40" y="37"/>
                    <a:pt x="36" y="37"/>
                  </a:cubicBezTo>
                  <a:cubicBezTo>
                    <a:pt x="32" y="37"/>
                    <a:pt x="29" y="34"/>
                    <a:pt x="29" y="30"/>
                  </a:cubicBezTo>
                  <a:cubicBezTo>
                    <a:pt x="19" y="30"/>
                    <a:pt x="19" y="30"/>
                    <a:pt x="19" y="30"/>
                  </a:cubicBezTo>
                  <a:cubicBezTo>
                    <a:pt x="19" y="34"/>
                    <a:pt x="16" y="37"/>
                    <a:pt x="12" y="37"/>
                  </a:cubicBezTo>
                  <a:cubicBezTo>
                    <a:pt x="8" y="37"/>
                    <a:pt x="5" y="34"/>
                    <a:pt x="5" y="30"/>
                  </a:cubicBezTo>
                  <a:cubicBezTo>
                    <a:pt x="4" y="30"/>
                    <a:pt x="4" y="30"/>
                    <a:pt x="4" y="30"/>
                  </a:cubicBezTo>
                  <a:cubicBezTo>
                    <a:pt x="2" y="30"/>
                    <a:pt x="0" y="31"/>
                    <a:pt x="0" y="29"/>
                  </a:cubicBezTo>
                  <a:cubicBezTo>
                    <a:pt x="0" y="28"/>
                    <a:pt x="1" y="27"/>
                    <a:pt x="2" y="27"/>
                  </a:cubicBezTo>
                  <a:cubicBezTo>
                    <a:pt x="2" y="18"/>
                    <a:pt x="2" y="18"/>
                    <a:pt x="2" y="18"/>
                  </a:cubicBezTo>
                  <a:cubicBezTo>
                    <a:pt x="2" y="16"/>
                    <a:pt x="2" y="14"/>
                    <a:pt x="3" y="13"/>
                  </a:cubicBezTo>
                  <a:cubicBezTo>
                    <a:pt x="8" y="8"/>
                    <a:pt x="8" y="8"/>
                    <a:pt x="8" y="8"/>
                  </a:cubicBezTo>
                  <a:cubicBezTo>
                    <a:pt x="9" y="7"/>
                    <a:pt x="10" y="6"/>
                    <a:pt x="11" y="6"/>
                  </a:cubicBezTo>
                  <a:cubicBezTo>
                    <a:pt x="16" y="6"/>
                    <a:pt x="16" y="6"/>
                    <a:pt x="16" y="6"/>
                  </a:cubicBezTo>
                  <a:cubicBezTo>
                    <a:pt x="16" y="1"/>
                    <a:pt x="16" y="1"/>
                    <a:pt x="16" y="1"/>
                  </a:cubicBezTo>
                  <a:cubicBezTo>
                    <a:pt x="16" y="0"/>
                    <a:pt x="16" y="0"/>
                    <a:pt x="17" y="0"/>
                  </a:cubicBezTo>
                  <a:cubicBezTo>
                    <a:pt x="45" y="0"/>
                    <a:pt x="45" y="0"/>
                    <a:pt x="45" y="0"/>
                  </a:cubicBezTo>
                  <a:cubicBezTo>
                    <a:pt x="46" y="0"/>
                    <a:pt x="47" y="0"/>
                    <a:pt x="47" y="1"/>
                  </a:cubicBezTo>
                  <a:lnTo>
                    <a:pt x="47" y="29"/>
                  </a:lnTo>
                  <a:close/>
                  <a:moveTo>
                    <a:pt x="16" y="17"/>
                  </a:moveTo>
                  <a:cubicBezTo>
                    <a:pt x="16" y="10"/>
                    <a:pt x="16" y="10"/>
                    <a:pt x="16" y="10"/>
                  </a:cubicBezTo>
                  <a:cubicBezTo>
                    <a:pt x="11" y="10"/>
                    <a:pt x="11" y="10"/>
                    <a:pt x="11" y="10"/>
                  </a:cubicBezTo>
                  <a:cubicBezTo>
                    <a:pt x="11" y="10"/>
                    <a:pt x="11" y="10"/>
                    <a:pt x="11" y="10"/>
                  </a:cubicBezTo>
                  <a:cubicBezTo>
                    <a:pt x="6" y="15"/>
                    <a:pt x="6" y="15"/>
                    <a:pt x="6" y="15"/>
                  </a:cubicBezTo>
                  <a:cubicBezTo>
                    <a:pt x="6" y="15"/>
                    <a:pt x="5" y="16"/>
                    <a:pt x="5" y="16"/>
                  </a:cubicBezTo>
                  <a:cubicBezTo>
                    <a:pt x="5" y="17"/>
                    <a:pt x="5" y="17"/>
                    <a:pt x="5" y="17"/>
                  </a:cubicBezTo>
                  <a:lnTo>
                    <a:pt x="16" y="17"/>
                  </a:lnTo>
                  <a:close/>
                  <a:moveTo>
                    <a:pt x="12" y="27"/>
                  </a:moveTo>
                  <a:cubicBezTo>
                    <a:pt x="10" y="27"/>
                    <a:pt x="9" y="28"/>
                    <a:pt x="9" y="30"/>
                  </a:cubicBezTo>
                  <a:cubicBezTo>
                    <a:pt x="9" y="32"/>
                    <a:pt x="10" y="34"/>
                    <a:pt x="12" y="34"/>
                  </a:cubicBezTo>
                  <a:cubicBezTo>
                    <a:pt x="14" y="34"/>
                    <a:pt x="16" y="32"/>
                    <a:pt x="16" y="30"/>
                  </a:cubicBezTo>
                  <a:cubicBezTo>
                    <a:pt x="16" y="28"/>
                    <a:pt x="14" y="27"/>
                    <a:pt x="12" y="27"/>
                  </a:cubicBezTo>
                  <a:close/>
                  <a:moveTo>
                    <a:pt x="36" y="27"/>
                  </a:moveTo>
                  <a:cubicBezTo>
                    <a:pt x="34" y="27"/>
                    <a:pt x="33" y="28"/>
                    <a:pt x="33" y="30"/>
                  </a:cubicBezTo>
                  <a:cubicBezTo>
                    <a:pt x="33" y="32"/>
                    <a:pt x="34" y="34"/>
                    <a:pt x="36" y="34"/>
                  </a:cubicBezTo>
                  <a:cubicBezTo>
                    <a:pt x="38" y="34"/>
                    <a:pt x="40" y="32"/>
                    <a:pt x="40" y="30"/>
                  </a:cubicBezTo>
                  <a:cubicBezTo>
                    <a:pt x="40" y="28"/>
                    <a:pt x="38" y="27"/>
                    <a:pt x="36" y="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68562" tIns="34281" rIns="68562" bIns="34281" numCol="1" anchor="t" anchorCtr="0" compatLnSpc="1"/>
            <a:lstStyle/>
            <a:p>
              <a:endParaRPr lang="id-ID" sz="1350"/>
            </a:p>
          </p:txBody>
        </p:sp>
      </p:grpSp>
      <p:sp>
        <p:nvSpPr>
          <p:cNvPr id="11" name="矩形 10"/>
          <p:cNvSpPr/>
          <p:nvPr/>
        </p:nvSpPr>
        <p:spPr>
          <a:xfrm>
            <a:off x="1008854" y="893665"/>
            <a:ext cx="1021953"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随参信道</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13" name="Picture 3"/>
          <p:cNvPicPr>
            <a:picLocks noChangeAspect="1"/>
          </p:cNvPicPr>
          <p:nvPr/>
        </p:nvPicPr>
        <p:blipFill rotWithShape="1">
          <a:blip r:embed="rId5" cstate="screen">
            <a:extLst>
              <a:ext uri="{28A0092B-C50C-407E-A947-70E740481C1C}">
                <a14:useLocalDpi xmlns="" xmlns:a14="http://schemas.microsoft.com/office/drawing/2010/main"/>
              </a:ext>
            </a:extLst>
          </a:blip>
          <a:srcRect/>
          <a:stretch>
            <a:fillRect/>
          </a:stretch>
        </p:blipFill>
        <p:spPr>
          <a:xfrm>
            <a:off x="793981" y="1527535"/>
            <a:ext cx="1917362" cy="1279472"/>
          </a:xfrm>
          <a:prstGeom prst="rect">
            <a:avLst/>
          </a:prstGeom>
        </p:spPr>
      </p:pic>
      <p:pic>
        <p:nvPicPr>
          <p:cNvPr id="14" name="Picture 3"/>
          <p:cNvPicPr>
            <a:picLocks noChangeAspect="1" noChangeArrowheads="1"/>
          </p:cNvPicPr>
          <p:nvPr/>
        </p:nvPicPr>
        <p:blipFill>
          <a:blip r:embed="rId6" cstate="print"/>
          <a:srcRect/>
          <a:stretch>
            <a:fillRect/>
          </a:stretch>
        </p:blipFill>
        <p:spPr bwMode="auto">
          <a:xfrm rot="5400000">
            <a:off x="1577370" y="2966512"/>
            <a:ext cx="323606" cy="182415"/>
          </a:xfrm>
          <a:prstGeom prst="rect">
            <a:avLst/>
          </a:prstGeom>
          <a:noFill/>
          <a:ln w="9525">
            <a:noFill/>
            <a:miter lim="800000"/>
            <a:headEnd/>
            <a:tailEnd/>
          </a:ln>
          <a:effectLst/>
        </p:spPr>
      </p:pic>
      <p:sp>
        <p:nvSpPr>
          <p:cNvPr id="15" name="矩形 14"/>
          <p:cNvSpPr/>
          <p:nvPr/>
        </p:nvSpPr>
        <p:spPr>
          <a:xfrm>
            <a:off x="1267614" y="3300190"/>
            <a:ext cx="986500"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时变系统</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12" name="图片 11" descr="2.移动电话.jpg"/>
          <p:cNvPicPr>
            <a:picLocks noChangeAspect="1"/>
          </p:cNvPicPr>
          <p:nvPr/>
        </p:nvPicPr>
        <p:blipFill>
          <a:blip r:embed="rId7" cstate="print"/>
          <a:stretch>
            <a:fillRect/>
          </a:stretch>
        </p:blipFill>
        <p:spPr>
          <a:xfrm>
            <a:off x="974610" y="1631654"/>
            <a:ext cx="1580336" cy="1054874"/>
          </a:xfrm>
          <a:prstGeom prst="rect">
            <a:avLst/>
          </a:prstGeom>
        </p:spPr>
      </p:pic>
      <p:pic>
        <p:nvPicPr>
          <p:cNvPr id="16" name="Picture 3"/>
          <p:cNvPicPr>
            <a:picLocks noChangeAspect="1" noChangeArrowheads="1"/>
          </p:cNvPicPr>
          <p:nvPr/>
        </p:nvPicPr>
        <p:blipFill>
          <a:blip r:embed="rId6" cstate="print"/>
          <a:srcRect/>
          <a:stretch>
            <a:fillRect/>
          </a:stretch>
        </p:blipFill>
        <p:spPr bwMode="auto">
          <a:xfrm rot="5400000">
            <a:off x="1570282" y="3831300"/>
            <a:ext cx="323606" cy="182415"/>
          </a:xfrm>
          <a:prstGeom prst="rect">
            <a:avLst/>
          </a:prstGeom>
          <a:noFill/>
          <a:ln w="9525">
            <a:noFill/>
            <a:miter lim="800000"/>
            <a:headEnd/>
            <a:tailEnd/>
          </a:ln>
          <a:effectLst/>
        </p:spPr>
      </p:pic>
      <p:sp>
        <p:nvSpPr>
          <p:cNvPr id="17" name="矩形 16"/>
          <p:cNvSpPr/>
          <p:nvPr/>
        </p:nvSpPr>
        <p:spPr>
          <a:xfrm>
            <a:off x="74423" y="4164978"/>
            <a:ext cx="3625701" cy="315447"/>
          </a:xfrm>
          <a:prstGeom prst="rect">
            <a:avLst/>
          </a:prstGeom>
        </p:spPr>
        <p:txBody>
          <a:bodyPr wrap="square" lIns="68555" tIns="34278" rIns="68555" bIns="34278">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幅度衰减和时延随时间变化、多径效应</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18" name="Picture 3"/>
          <p:cNvPicPr>
            <a:picLocks noChangeAspect="1"/>
          </p:cNvPicPr>
          <p:nvPr/>
        </p:nvPicPr>
        <p:blipFill rotWithShape="1">
          <a:blip r:embed="rId5" cstate="screen">
            <a:extLst>
              <a:ext uri="{28A0092B-C50C-407E-A947-70E740481C1C}">
                <a14:useLocalDpi xmlns:a14="http://schemas.microsoft.com/office/drawing/2010/main" xmlns=""/>
              </a:ext>
            </a:extLst>
          </a:blip>
          <a:srcRect/>
          <a:stretch>
            <a:fillRect/>
          </a:stretch>
        </p:blipFill>
        <p:spPr>
          <a:xfrm>
            <a:off x="4561405" y="675735"/>
            <a:ext cx="3062146" cy="1440134"/>
          </a:xfrm>
          <a:prstGeom prst="rect">
            <a:avLst/>
          </a:prstGeom>
        </p:spPr>
      </p:pic>
      <p:pic>
        <p:nvPicPr>
          <p:cNvPr id="19" name="Picture 1" descr="F:\！2023-2024(1)任务\2 修改PPT\4 RFID临时更新\!临时PPT讲义\插图\第5章\多径效应.png"/>
          <p:cNvPicPr>
            <a:picLocks noChangeAspect="1" noChangeArrowheads="1"/>
          </p:cNvPicPr>
          <p:nvPr/>
        </p:nvPicPr>
        <p:blipFill>
          <a:blip r:embed="rId8" cstate="print"/>
          <a:srcRect/>
          <a:stretch>
            <a:fillRect/>
          </a:stretch>
        </p:blipFill>
        <p:spPr bwMode="auto">
          <a:xfrm>
            <a:off x="4835296" y="775819"/>
            <a:ext cx="2564970" cy="1227301"/>
          </a:xfrm>
          <a:prstGeom prst="rect">
            <a:avLst/>
          </a:prstGeom>
          <a:noFill/>
        </p:spPr>
      </p:pic>
      <p:graphicFrame>
        <p:nvGraphicFramePr>
          <p:cNvPr id="81922" name="Object 2"/>
          <p:cNvGraphicFramePr>
            <a:graphicFrameLocks noChangeAspect="1"/>
          </p:cNvGraphicFramePr>
          <p:nvPr/>
        </p:nvGraphicFramePr>
        <p:xfrm>
          <a:off x="3411726" y="2073338"/>
          <a:ext cx="5532952" cy="1563278"/>
        </p:xfrm>
        <a:graphic>
          <a:graphicData uri="http://schemas.openxmlformats.org/presentationml/2006/ole">
            <p:oleObj spid="_x0000_s81922" name="Equation" r:id="rId9" imgW="4000320" imgH="1130040" progId="Equation.DSMT4">
              <p:embed/>
            </p:oleObj>
          </a:graphicData>
        </a:graphic>
      </p:graphicFrame>
      <p:pic>
        <p:nvPicPr>
          <p:cNvPr id="81923" name="Picture 3" descr="C:\Users\lenovo\Desktop\捕获.JPG"/>
          <p:cNvPicPr>
            <a:picLocks noChangeAspect="1" noChangeArrowheads="1"/>
          </p:cNvPicPr>
          <p:nvPr/>
        </p:nvPicPr>
        <p:blipFill>
          <a:blip r:embed="rId10" cstate="print"/>
          <a:srcRect/>
          <a:stretch>
            <a:fillRect/>
          </a:stretch>
        </p:blipFill>
        <p:spPr bwMode="auto">
          <a:xfrm>
            <a:off x="4761258" y="3703902"/>
            <a:ext cx="3011127" cy="1310465"/>
          </a:xfrm>
          <a:prstGeom prst="rect">
            <a:avLst/>
          </a:prstGeom>
          <a:noFill/>
        </p:spPr>
      </p:pic>
      <p:sp>
        <p:nvSpPr>
          <p:cNvPr id="20" name="矩形 23"/>
          <p:cNvSpPr>
            <a:spLocks noChangeAspect="1" noChangeArrowheads="1"/>
          </p:cNvSpPr>
          <p:nvPr/>
        </p:nvSpPr>
        <p:spPr bwMode="auto">
          <a:xfrm>
            <a:off x="1259243" y="3274805"/>
            <a:ext cx="984227" cy="404039"/>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3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52"/>
          <p:cNvGrpSpPr>
            <a:grpSpLocks/>
          </p:cNvGrpSpPr>
          <p:nvPr/>
        </p:nvGrpSpPr>
        <p:grpSpPr bwMode="auto">
          <a:xfrm>
            <a:off x="378746" y="863756"/>
            <a:ext cx="279325" cy="283142"/>
            <a:chOff x="0" y="0"/>
            <a:chExt cx="1219200" cy="586868"/>
          </a:xfrm>
        </p:grpSpPr>
        <p:sp>
          <p:nvSpPr>
            <p:cNvPr id="49"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50"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2</a:t>
              </a:r>
              <a:endParaRPr lang="zh-CN" altLang="en-US" sz="1600" dirty="0"/>
            </a:p>
          </p:txBody>
        </p:sp>
      </p:grpSp>
      <p:sp>
        <p:nvSpPr>
          <p:cNvPr id="63" name="TextBox 27"/>
          <p:cNvSpPr txBox="1"/>
          <p:nvPr/>
        </p:nvSpPr>
        <p:spPr>
          <a:xfrm>
            <a:off x="688561" y="841409"/>
            <a:ext cx="2660685"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加性噪声对信号的影响</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pic>
        <p:nvPicPr>
          <p:cNvPr id="41986" name="Picture 2"/>
          <p:cNvPicPr>
            <a:picLocks noChangeAspect="1" noChangeArrowheads="1"/>
          </p:cNvPicPr>
          <p:nvPr/>
        </p:nvPicPr>
        <p:blipFill>
          <a:blip r:embed="rId3" cstate="print"/>
          <a:srcRect/>
          <a:stretch>
            <a:fillRect/>
          </a:stretch>
        </p:blipFill>
        <p:spPr bwMode="auto">
          <a:xfrm>
            <a:off x="1578042" y="1437500"/>
            <a:ext cx="5562600" cy="1247775"/>
          </a:xfrm>
          <a:prstGeom prst="rect">
            <a:avLst/>
          </a:prstGeom>
          <a:noFill/>
          <a:ln w="9525">
            <a:noFill/>
            <a:miter lim="800000"/>
            <a:headEnd/>
            <a:tailEnd/>
          </a:ln>
          <a:effectLst/>
        </p:spPr>
      </p:pic>
      <p:sp>
        <p:nvSpPr>
          <p:cNvPr id="12" name="TextBox 27"/>
          <p:cNvSpPr txBox="1"/>
          <p:nvPr/>
        </p:nvSpPr>
        <p:spPr>
          <a:xfrm>
            <a:off x="2131085" y="4484968"/>
            <a:ext cx="4939558"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总是存在；加性噪声；模拟信号失真、数字信号错码</a:t>
            </a:r>
          </a:p>
        </p:txBody>
      </p:sp>
      <p:sp>
        <p:nvSpPr>
          <p:cNvPr id="20" name="矩形 23"/>
          <p:cNvSpPr>
            <a:spLocks noChangeAspect="1" noChangeArrowheads="1"/>
          </p:cNvSpPr>
          <p:nvPr/>
        </p:nvSpPr>
        <p:spPr bwMode="auto">
          <a:xfrm>
            <a:off x="2163018" y="4433777"/>
            <a:ext cx="4769410" cy="404039"/>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pic>
        <p:nvPicPr>
          <p:cNvPr id="21"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1952919" y="2743202"/>
            <a:ext cx="2023657" cy="1467292"/>
          </a:xfrm>
          <a:prstGeom prst="rect">
            <a:avLst/>
          </a:prstGeom>
        </p:spPr>
      </p:pic>
      <p:pic>
        <p:nvPicPr>
          <p:cNvPr id="88066" name="Picture 2" descr="F:\！2023-2024(2)任务\2 修改PPT\2 通原\1 通原最新版PPT(2023.12.21)\1 授课PPT\插图\第4章 信道\补12.jpg"/>
          <p:cNvPicPr>
            <a:picLocks noChangeAspect="1" noChangeArrowheads="1"/>
          </p:cNvPicPr>
          <p:nvPr/>
        </p:nvPicPr>
        <p:blipFill>
          <a:blip r:embed="rId5" cstate="print"/>
          <a:srcRect/>
          <a:stretch>
            <a:fillRect/>
          </a:stretch>
        </p:blipFill>
        <p:spPr bwMode="auto">
          <a:xfrm>
            <a:off x="2147783" y="2844875"/>
            <a:ext cx="1669311" cy="1234595"/>
          </a:xfrm>
          <a:prstGeom prst="rect">
            <a:avLst/>
          </a:prstGeom>
          <a:noFill/>
        </p:spPr>
      </p:pic>
      <p:pic>
        <p:nvPicPr>
          <p:cNvPr id="24"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4752841" y="2757378"/>
            <a:ext cx="3051457" cy="1467292"/>
          </a:xfrm>
          <a:prstGeom prst="rect">
            <a:avLst/>
          </a:prstGeom>
        </p:spPr>
      </p:pic>
      <p:pic>
        <p:nvPicPr>
          <p:cNvPr id="88065" name="Picture 1" descr="F:\！2023-2024(2)任务\2 修改PPT\2 通原\1 通原最新版PPT(2023.12.21)\1 授课PPT\插图\第4章 信道\补11.jpg"/>
          <p:cNvPicPr>
            <a:picLocks noChangeAspect="1" noChangeArrowheads="1"/>
          </p:cNvPicPr>
          <p:nvPr/>
        </p:nvPicPr>
        <p:blipFill>
          <a:blip r:embed="rId6" cstate="print"/>
          <a:srcRect/>
          <a:stretch>
            <a:fillRect/>
          </a:stretch>
        </p:blipFill>
        <p:spPr bwMode="auto">
          <a:xfrm>
            <a:off x="4942607" y="2848197"/>
            <a:ext cx="2638425" cy="1243013"/>
          </a:xfrm>
          <a:prstGeom prst="rect">
            <a:avLst/>
          </a:prstGeom>
          <a:noFill/>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31"/>
          <p:cNvGrpSpPr/>
          <p:nvPr/>
        </p:nvGrpSpPr>
        <p:grpSpPr>
          <a:xfrm>
            <a:off x="1008720" y="3000300"/>
            <a:ext cx="1098075" cy="1098075"/>
            <a:chOff x="2035197" y="1124394"/>
            <a:chExt cx="1152000" cy="1152000"/>
          </a:xfrm>
        </p:grpSpPr>
        <p:sp>
          <p:nvSpPr>
            <p:cNvPr id="33" name="灰色圆形背景"/>
            <p:cNvSpPr/>
            <p:nvPr/>
          </p:nvSpPr>
          <p:spPr>
            <a:xfrm>
              <a:off x="2035197" y="1124394"/>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110616" y="1191698"/>
              <a:ext cx="1008000" cy="1008000"/>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弦形 34"/>
            <p:cNvSpPr/>
            <p:nvPr/>
          </p:nvSpPr>
          <p:spPr>
            <a:xfrm rot="10800000">
              <a:off x="2110616" y="1191698"/>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122974" y="1417260"/>
              <a:ext cx="986691" cy="419759"/>
            </a:xfrm>
            <a:prstGeom prst="rect">
              <a:avLst/>
            </a:prstGeom>
          </p:spPr>
          <p:txBody>
            <a:bodyPr wrap="square">
              <a:spAutoFit/>
            </a:bodyPr>
            <a:lstStyle/>
            <a:p>
              <a:pPr algn="ctr"/>
              <a:r>
                <a:rPr lang="zh-CN" altLang="en-US" sz="2000" b="1" dirty="0" smtClean="0">
                  <a:solidFill>
                    <a:srgbClr val="FFFFFF"/>
                  </a:solidFill>
                </a:rPr>
                <a:t>来源</a:t>
              </a:r>
              <a:endParaRPr lang="zh-CN" altLang="en-US" sz="2000" b="1" dirty="0">
                <a:solidFill>
                  <a:srgbClr val="FFFFFF"/>
                </a:solidFill>
              </a:endParaRPr>
            </a:p>
          </p:txBody>
        </p:sp>
      </p:grpSp>
      <p:grpSp>
        <p:nvGrpSpPr>
          <p:cNvPr id="3" name="组合 36"/>
          <p:cNvGrpSpPr/>
          <p:nvPr/>
        </p:nvGrpSpPr>
        <p:grpSpPr>
          <a:xfrm>
            <a:off x="251405" y="1065617"/>
            <a:ext cx="1855390" cy="1855390"/>
            <a:chOff x="968141" y="2974095"/>
            <a:chExt cx="1152000" cy="1152000"/>
          </a:xfrm>
        </p:grpSpPr>
        <p:sp>
          <p:nvSpPr>
            <p:cNvPr id="38" name="灰色圆形背景"/>
            <p:cNvSpPr/>
            <p:nvPr/>
          </p:nvSpPr>
          <p:spPr>
            <a:xfrm rot="5400000">
              <a:off x="968141" y="2974095"/>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36733" y="3043220"/>
              <a:ext cx="1008000" cy="10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弦形 39"/>
            <p:cNvSpPr/>
            <p:nvPr/>
          </p:nvSpPr>
          <p:spPr>
            <a:xfrm rot="10800000">
              <a:off x="1036733" y="3043221"/>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22423" y="3275501"/>
              <a:ext cx="843435" cy="439522"/>
            </a:xfrm>
            <a:prstGeom prst="rect">
              <a:avLst/>
            </a:prstGeom>
          </p:spPr>
          <p:txBody>
            <a:bodyPr wrap="square">
              <a:sp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人 为</a:t>
              </a:r>
              <a:endParaRPr lang="en-US" altLang="zh-CN" sz="2000" b="1" dirty="0" smtClean="0">
                <a:solidFill>
                  <a:srgbClr val="FFFFFF"/>
                </a:solidFill>
                <a:latin typeface="微软雅黑" panose="020B0503020204020204" pitchFamily="34" charset="-122"/>
                <a:ea typeface="微软雅黑" panose="020B0503020204020204" pitchFamily="34" charset="-122"/>
              </a:endParaRPr>
            </a:p>
            <a:p>
              <a:pPr algn="ctr"/>
              <a:r>
                <a:rPr lang="zh-CN" altLang="en-US" sz="2000" b="1" dirty="0" smtClean="0">
                  <a:solidFill>
                    <a:srgbClr val="FFFFFF"/>
                  </a:solidFill>
                  <a:latin typeface="微软雅黑" panose="020B0503020204020204" pitchFamily="34" charset="-122"/>
                  <a:ea typeface="微软雅黑" panose="020B0503020204020204" pitchFamily="34" charset="-122"/>
                </a:rPr>
                <a:t>噪 声</a:t>
              </a:r>
              <a:endParaRPr lang="zh-CN" altLang="en-US" sz="2000" b="1" dirty="0">
                <a:solidFill>
                  <a:srgbClr val="FFFFFF"/>
                </a:solidFill>
              </a:endParaRPr>
            </a:p>
          </p:txBody>
        </p:sp>
      </p:grpSp>
      <p:grpSp>
        <p:nvGrpSpPr>
          <p:cNvPr id="8" name="组合 41"/>
          <p:cNvGrpSpPr/>
          <p:nvPr/>
        </p:nvGrpSpPr>
        <p:grpSpPr>
          <a:xfrm>
            <a:off x="2206235" y="3000300"/>
            <a:ext cx="1425756" cy="1425756"/>
            <a:chOff x="2035197" y="1124394"/>
            <a:chExt cx="1152000" cy="1152000"/>
          </a:xfrm>
        </p:grpSpPr>
        <p:sp>
          <p:nvSpPr>
            <p:cNvPr id="43" name="灰色圆形背景"/>
            <p:cNvSpPr/>
            <p:nvPr/>
          </p:nvSpPr>
          <p:spPr>
            <a:xfrm rot="16200000">
              <a:off x="2035197" y="1124394"/>
              <a:ext cx="1152000" cy="1152000"/>
            </a:xfrm>
            <a:prstGeom prst="teardrop">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110616" y="1191698"/>
              <a:ext cx="1008000" cy="10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弦形 44"/>
            <p:cNvSpPr/>
            <p:nvPr/>
          </p:nvSpPr>
          <p:spPr>
            <a:xfrm rot="10800000">
              <a:off x="2110616" y="1191698"/>
              <a:ext cx="1008000" cy="1008000"/>
            </a:xfrm>
            <a:prstGeom prst="chord">
              <a:avLst>
                <a:gd name="adj1" fmla="val 13080676"/>
                <a:gd name="adj2" fmla="val 19325947"/>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2122974" y="1425562"/>
              <a:ext cx="986691" cy="571967"/>
            </a:xfrm>
            <a:prstGeom prst="rect">
              <a:avLst/>
            </a:prstGeom>
          </p:spPr>
          <p:txBody>
            <a:bodyPr wrap="square">
              <a:sp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rPr>
                <a:t>自 然</a:t>
              </a:r>
              <a:endParaRPr lang="en-US" altLang="zh-CN" sz="2000" b="1" dirty="0" smtClean="0">
                <a:solidFill>
                  <a:srgbClr val="FFFFFF"/>
                </a:solidFill>
                <a:latin typeface="微软雅黑" panose="020B0503020204020204" pitchFamily="34" charset="-122"/>
                <a:ea typeface="微软雅黑" panose="020B0503020204020204" pitchFamily="34" charset="-122"/>
              </a:endParaRPr>
            </a:p>
            <a:p>
              <a:pPr algn="ctr"/>
              <a:r>
                <a:rPr lang="zh-CN" altLang="en-US" sz="2000" b="1" dirty="0" smtClean="0">
                  <a:solidFill>
                    <a:srgbClr val="FFFFFF"/>
                  </a:solidFill>
                  <a:latin typeface="微软雅黑" panose="020B0503020204020204" pitchFamily="34" charset="-122"/>
                  <a:ea typeface="微软雅黑" panose="020B0503020204020204" pitchFamily="34" charset="-122"/>
                </a:rPr>
                <a:t>噪 声</a:t>
              </a:r>
              <a:endParaRPr lang="zh-CN" altLang="en-US" sz="2000" b="1" dirty="0">
                <a:solidFill>
                  <a:srgbClr val="FFFFFF"/>
                </a:solidFill>
              </a:endParaRPr>
            </a:p>
          </p:txBody>
        </p:sp>
      </p:grpSp>
      <p:pic>
        <p:nvPicPr>
          <p:cNvPr id="50"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2240027" y="956934"/>
            <a:ext cx="1970468" cy="1467292"/>
          </a:xfrm>
          <a:prstGeom prst="rect">
            <a:avLst/>
          </a:prstGeom>
        </p:spPr>
      </p:pic>
      <p:pic>
        <p:nvPicPr>
          <p:cNvPr id="42" name="图片 41" descr="11.电气开关.jpg"/>
          <p:cNvPicPr>
            <a:picLocks noChangeAspect="1"/>
          </p:cNvPicPr>
          <p:nvPr/>
        </p:nvPicPr>
        <p:blipFill>
          <a:blip r:embed="rId5" cstate="print"/>
          <a:stretch>
            <a:fillRect/>
          </a:stretch>
        </p:blipFill>
        <p:spPr>
          <a:xfrm>
            <a:off x="2436184" y="1063257"/>
            <a:ext cx="1614819" cy="1233377"/>
          </a:xfrm>
          <a:prstGeom prst="rect">
            <a:avLst/>
          </a:prstGeom>
        </p:spPr>
      </p:pic>
      <p:pic>
        <p:nvPicPr>
          <p:cNvPr id="56"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4260212" y="850595"/>
            <a:ext cx="2087425" cy="1616152"/>
          </a:xfrm>
          <a:prstGeom prst="rect">
            <a:avLst/>
          </a:prstGeom>
        </p:spPr>
      </p:pic>
      <p:pic>
        <p:nvPicPr>
          <p:cNvPr id="47" name="图片 46" descr="12.微波炉.jpg"/>
          <p:cNvPicPr>
            <a:picLocks noChangeAspect="1"/>
          </p:cNvPicPr>
          <p:nvPr/>
        </p:nvPicPr>
        <p:blipFill>
          <a:blip r:embed="rId6" cstate="print"/>
          <a:stretch>
            <a:fillRect/>
          </a:stretch>
        </p:blipFill>
        <p:spPr>
          <a:xfrm>
            <a:off x="4465393" y="967553"/>
            <a:ext cx="1719946" cy="1365318"/>
          </a:xfrm>
          <a:prstGeom prst="rect">
            <a:avLst/>
          </a:prstGeom>
        </p:spPr>
      </p:pic>
      <p:pic>
        <p:nvPicPr>
          <p:cNvPr id="61"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482388" y="988831"/>
            <a:ext cx="2204411" cy="1307800"/>
          </a:xfrm>
          <a:prstGeom prst="rect">
            <a:avLst/>
          </a:prstGeom>
        </p:spPr>
      </p:pic>
      <p:pic>
        <p:nvPicPr>
          <p:cNvPr id="51" name="图片 50" descr="13.汽车.jpeg"/>
          <p:cNvPicPr>
            <a:picLocks noChangeAspect="1"/>
          </p:cNvPicPr>
          <p:nvPr/>
        </p:nvPicPr>
        <p:blipFill>
          <a:blip r:embed="rId7" cstate="print"/>
          <a:stretch>
            <a:fillRect/>
          </a:stretch>
        </p:blipFill>
        <p:spPr>
          <a:xfrm>
            <a:off x="6683788" y="1073887"/>
            <a:ext cx="1837646" cy="1118995"/>
          </a:xfrm>
          <a:prstGeom prst="rect">
            <a:avLst/>
          </a:prstGeom>
        </p:spPr>
      </p:pic>
      <p:pic>
        <p:nvPicPr>
          <p:cNvPr id="65"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3739211" y="2923962"/>
            <a:ext cx="2470201" cy="1584241"/>
          </a:xfrm>
          <a:prstGeom prst="rect">
            <a:avLst/>
          </a:prstGeom>
        </p:spPr>
      </p:pic>
      <p:pic>
        <p:nvPicPr>
          <p:cNvPr id="55" name="图片 54" descr="14.闪电.jpg"/>
          <p:cNvPicPr>
            <a:picLocks noChangeAspect="1"/>
          </p:cNvPicPr>
          <p:nvPr/>
        </p:nvPicPr>
        <p:blipFill>
          <a:blip r:embed="rId8" cstate="print"/>
          <a:stretch>
            <a:fillRect/>
          </a:stretch>
        </p:blipFill>
        <p:spPr>
          <a:xfrm>
            <a:off x="3988027" y="3036116"/>
            <a:ext cx="2030005" cy="1341833"/>
          </a:xfrm>
          <a:prstGeom prst="rect">
            <a:avLst/>
          </a:prstGeom>
        </p:spPr>
      </p:pic>
      <p:pic>
        <p:nvPicPr>
          <p:cNvPr id="66"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305208" y="2913320"/>
            <a:ext cx="2456023" cy="1594883"/>
          </a:xfrm>
          <a:prstGeom prst="rect">
            <a:avLst/>
          </a:prstGeom>
        </p:spPr>
      </p:pic>
      <p:pic>
        <p:nvPicPr>
          <p:cNvPr id="60" name="图片 59" descr="15.太阳风暴.jpg"/>
          <p:cNvPicPr>
            <a:picLocks noChangeAspect="1"/>
          </p:cNvPicPr>
          <p:nvPr/>
        </p:nvPicPr>
        <p:blipFill>
          <a:blip r:embed="rId9" cstate="print"/>
          <a:stretch>
            <a:fillRect/>
          </a:stretch>
        </p:blipFill>
        <p:spPr>
          <a:xfrm>
            <a:off x="6536187" y="3014489"/>
            <a:ext cx="2001761" cy="1354525"/>
          </a:xfrm>
          <a:prstGeom prst="rect">
            <a:avLst/>
          </a:prstGeom>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34441"/>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说明文字2"/>
          <p:cNvGrpSpPr/>
          <p:nvPr/>
        </p:nvGrpSpPr>
        <p:grpSpPr>
          <a:xfrm>
            <a:off x="330530" y="888089"/>
            <a:ext cx="4985739" cy="369332"/>
            <a:chOff x="729042" y="1345827"/>
            <a:chExt cx="4985739" cy="369332"/>
          </a:xfrm>
        </p:grpSpPr>
        <p:sp>
          <p:nvSpPr>
            <p:cNvPr id="9" name="椭圆 8"/>
            <p:cNvSpPr/>
            <p:nvPr/>
          </p:nvSpPr>
          <p:spPr bwMode="auto">
            <a:xfrm>
              <a:off x="729042" y="1442100"/>
              <a:ext cx="180000" cy="180000"/>
            </a:xfrm>
            <a:prstGeom prst="ellipse">
              <a:avLst/>
            </a:prstGeom>
            <a:solidFill>
              <a:srgbClr val="0070C0"/>
            </a:solidFill>
            <a:ln w="381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TextBox 23"/>
            <p:cNvSpPr txBox="1"/>
            <p:nvPr/>
          </p:nvSpPr>
          <p:spPr>
            <a:xfrm>
              <a:off x="927843" y="1345827"/>
              <a:ext cx="4786938"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按性质分类：脉冲噪声、窄带噪声和起伏噪声</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grpSp>
      <p:pic>
        <p:nvPicPr>
          <p:cNvPr id="16" name="Picture 3"/>
          <p:cNvPicPr>
            <a:picLocks noChangeAspect="1"/>
          </p:cNvPicPr>
          <p:nvPr/>
        </p:nvPicPr>
        <p:blipFill rotWithShape="1">
          <a:blip r:embed="rId3" cstate="screen">
            <a:extLst>
              <a:ext uri="{28A0092B-C50C-407E-A947-70E740481C1C}">
                <a14:useLocalDpi xmlns="" xmlns:a14="http://schemas.microsoft.com/office/drawing/2010/main"/>
              </a:ext>
            </a:extLst>
          </a:blip>
          <a:srcRect/>
          <a:stretch>
            <a:fillRect/>
          </a:stretch>
        </p:blipFill>
        <p:spPr>
          <a:xfrm>
            <a:off x="393420" y="1552356"/>
            <a:ext cx="2052067" cy="1499187"/>
          </a:xfrm>
          <a:prstGeom prst="rect">
            <a:avLst/>
          </a:prstGeom>
        </p:spPr>
      </p:pic>
      <p:pic>
        <p:nvPicPr>
          <p:cNvPr id="87043" name="Picture 3" descr="F:\！2023-2024(2)任务\2 修改PPT\2 通原\1 通原最新版PPT(2023.12.21)\1 授课PPT\插图\第4章 信道\补14.jpg"/>
          <p:cNvPicPr>
            <a:picLocks noChangeAspect="1" noChangeArrowheads="1"/>
          </p:cNvPicPr>
          <p:nvPr/>
        </p:nvPicPr>
        <p:blipFill>
          <a:blip r:embed="rId4" cstate="print"/>
          <a:srcRect/>
          <a:stretch>
            <a:fillRect/>
          </a:stretch>
        </p:blipFill>
        <p:spPr bwMode="auto">
          <a:xfrm>
            <a:off x="597774" y="1651018"/>
            <a:ext cx="1666949" cy="1284001"/>
          </a:xfrm>
          <a:prstGeom prst="rect">
            <a:avLst/>
          </a:prstGeom>
          <a:noFill/>
        </p:spPr>
      </p:pic>
      <p:pic>
        <p:nvPicPr>
          <p:cNvPr id="17" name="Picture 3"/>
          <p:cNvPicPr>
            <a:picLocks noChangeAspect="1"/>
          </p:cNvPicPr>
          <p:nvPr/>
        </p:nvPicPr>
        <p:blipFill rotWithShape="1">
          <a:blip r:embed="rId3" cstate="screen">
            <a:extLst>
              <a:ext uri="{28A0092B-C50C-407E-A947-70E740481C1C}">
                <a14:useLocalDpi xmlns="" xmlns:a14="http://schemas.microsoft.com/office/drawing/2010/main"/>
              </a:ext>
            </a:extLst>
          </a:blip>
          <a:srcRect/>
          <a:stretch>
            <a:fillRect/>
          </a:stretch>
        </p:blipFill>
        <p:spPr>
          <a:xfrm>
            <a:off x="2821189" y="1492106"/>
            <a:ext cx="2441927" cy="1580703"/>
          </a:xfrm>
          <a:prstGeom prst="rect">
            <a:avLst/>
          </a:prstGeom>
        </p:spPr>
      </p:pic>
      <p:pic>
        <p:nvPicPr>
          <p:cNvPr id="87042" name="Picture 2" descr="F:\！2023-2024(2)任务\2 修改PPT\2 通原\1 通原最新版PPT(2023.12.21)\1 授课PPT\插图\第4章 信道\补13.jpg"/>
          <p:cNvPicPr>
            <a:picLocks noChangeAspect="1" noChangeArrowheads="1"/>
          </p:cNvPicPr>
          <p:nvPr/>
        </p:nvPicPr>
        <p:blipFill>
          <a:blip r:embed="rId5" cstate="print"/>
          <a:srcRect/>
          <a:stretch>
            <a:fillRect/>
          </a:stretch>
        </p:blipFill>
        <p:spPr bwMode="auto">
          <a:xfrm>
            <a:off x="3002683" y="1570321"/>
            <a:ext cx="2069029" cy="1382531"/>
          </a:xfrm>
          <a:prstGeom prst="rect">
            <a:avLst/>
          </a:prstGeom>
          <a:noFill/>
        </p:spPr>
      </p:pic>
      <p:pic>
        <p:nvPicPr>
          <p:cNvPr id="18" name="Picture 3"/>
          <p:cNvPicPr>
            <a:picLocks noChangeAspect="1"/>
          </p:cNvPicPr>
          <p:nvPr/>
        </p:nvPicPr>
        <p:blipFill rotWithShape="1">
          <a:blip r:embed="rId3" cstate="screen">
            <a:extLst>
              <a:ext uri="{28A0092B-C50C-407E-A947-70E740481C1C}">
                <a14:useLocalDpi xmlns="" xmlns:a14="http://schemas.microsoft.com/office/drawing/2010/main"/>
              </a:ext>
            </a:extLst>
          </a:blip>
          <a:srcRect/>
          <a:stretch>
            <a:fillRect/>
          </a:stretch>
        </p:blipFill>
        <p:spPr>
          <a:xfrm>
            <a:off x="428865" y="3437866"/>
            <a:ext cx="2052067" cy="1570069"/>
          </a:xfrm>
          <a:prstGeom prst="rect">
            <a:avLst/>
          </a:prstGeom>
        </p:spPr>
      </p:pic>
      <p:pic>
        <p:nvPicPr>
          <p:cNvPr id="87045" name="Picture 5" descr="F:\！2023-2024(2)任务\2 修改PPT\2 通原\1 通原最新版PPT(2023.12.21)\1 授课PPT\插图\第4章 信道\补16.jpg"/>
          <p:cNvPicPr>
            <a:picLocks noChangeAspect="1" noChangeArrowheads="1"/>
          </p:cNvPicPr>
          <p:nvPr/>
        </p:nvPicPr>
        <p:blipFill>
          <a:blip r:embed="rId6" cstate="print"/>
          <a:srcRect/>
          <a:stretch>
            <a:fillRect/>
          </a:stretch>
        </p:blipFill>
        <p:spPr bwMode="auto">
          <a:xfrm>
            <a:off x="650537" y="3544106"/>
            <a:ext cx="1646101" cy="1345536"/>
          </a:xfrm>
          <a:prstGeom prst="rect">
            <a:avLst/>
          </a:prstGeom>
          <a:noFill/>
        </p:spPr>
      </p:pic>
      <p:pic>
        <p:nvPicPr>
          <p:cNvPr id="19" name="Picture 3"/>
          <p:cNvPicPr>
            <a:picLocks noChangeAspect="1"/>
          </p:cNvPicPr>
          <p:nvPr/>
        </p:nvPicPr>
        <p:blipFill rotWithShape="1">
          <a:blip r:embed="rId3" cstate="screen">
            <a:extLst>
              <a:ext uri="{28A0092B-C50C-407E-A947-70E740481C1C}">
                <a14:useLocalDpi xmlns="" xmlns:a14="http://schemas.microsoft.com/office/drawing/2010/main"/>
              </a:ext>
            </a:extLst>
          </a:blip>
          <a:srcRect/>
          <a:stretch>
            <a:fillRect/>
          </a:stretch>
        </p:blipFill>
        <p:spPr>
          <a:xfrm>
            <a:off x="3055106" y="3530008"/>
            <a:ext cx="2052067" cy="1385777"/>
          </a:xfrm>
          <a:prstGeom prst="rect">
            <a:avLst/>
          </a:prstGeom>
        </p:spPr>
      </p:pic>
      <p:pic>
        <p:nvPicPr>
          <p:cNvPr id="87041" name="Picture 1" descr="F:\！2023-2024(2)任务\2 修改PPT\2 通原\1 通原最新版PPT(2023.12.21)\1 授课PPT\插图\第4章 信道\补17.jpg"/>
          <p:cNvPicPr>
            <a:picLocks noChangeAspect="1" noChangeArrowheads="1"/>
          </p:cNvPicPr>
          <p:nvPr/>
        </p:nvPicPr>
        <p:blipFill>
          <a:blip r:embed="rId7" cstate="print"/>
          <a:srcRect/>
          <a:stretch>
            <a:fillRect/>
          </a:stretch>
        </p:blipFill>
        <p:spPr bwMode="auto">
          <a:xfrm>
            <a:off x="3239376" y="3635009"/>
            <a:ext cx="1704753" cy="1136502"/>
          </a:xfrm>
          <a:prstGeom prst="rect">
            <a:avLst/>
          </a:prstGeom>
          <a:noFill/>
        </p:spPr>
      </p:pic>
      <p:pic>
        <p:nvPicPr>
          <p:cNvPr id="20" name="Picture 3"/>
          <p:cNvPicPr>
            <a:picLocks noChangeAspect="1"/>
          </p:cNvPicPr>
          <p:nvPr/>
        </p:nvPicPr>
        <p:blipFill rotWithShape="1">
          <a:blip r:embed="rId3" cstate="screen">
            <a:extLst>
              <a:ext uri="{28A0092B-C50C-407E-A947-70E740481C1C}">
                <a14:useLocalDpi xmlns="" xmlns:a14="http://schemas.microsoft.com/office/drawing/2010/main"/>
              </a:ext>
            </a:extLst>
          </a:blip>
          <a:srcRect/>
          <a:stretch>
            <a:fillRect/>
          </a:stretch>
        </p:blipFill>
        <p:spPr>
          <a:xfrm>
            <a:off x="5443871" y="1690576"/>
            <a:ext cx="3444949" cy="1056156"/>
          </a:xfrm>
          <a:prstGeom prst="rect">
            <a:avLst/>
          </a:prstGeom>
        </p:spPr>
      </p:pic>
      <p:pic>
        <p:nvPicPr>
          <p:cNvPr id="87044" name="Picture 4" descr="F:\！2023-2024(2)任务\2 修改PPT\2 通原\1 通原最新版PPT(2023.12.21)\1 授课PPT\插图\第4章 信道\补15.jpg"/>
          <p:cNvPicPr>
            <a:picLocks noChangeAspect="1" noChangeArrowheads="1"/>
          </p:cNvPicPr>
          <p:nvPr/>
        </p:nvPicPr>
        <p:blipFill>
          <a:blip r:embed="rId8" cstate="print"/>
          <a:srcRect/>
          <a:stretch>
            <a:fillRect/>
          </a:stretch>
        </p:blipFill>
        <p:spPr bwMode="auto">
          <a:xfrm>
            <a:off x="5695354" y="1770202"/>
            <a:ext cx="2927646" cy="919235"/>
          </a:xfrm>
          <a:prstGeom prst="rect">
            <a:avLst/>
          </a:prstGeom>
          <a:noFill/>
        </p:spPr>
      </p:pic>
      <p:pic>
        <p:nvPicPr>
          <p:cNvPr id="21" name="Picture 3"/>
          <p:cNvPicPr>
            <a:picLocks noChangeAspect="1" noChangeArrowheads="1"/>
          </p:cNvPicPr>
          <p:nvPr/>
        </p:nvPicPr>
        <p:blipFill>
          <a:blip r:embed="rId9" cstate="print"/>
          <a:srcRect/>
          <a:stretch>
            <a:fillRect/>
          </a:stretch>
        </p:blipFill>
        <p:spPr bwMode="auto">
          <a:xfrm rot="5400000">
            <a:off x="1279646" y="3157906"/>
            <a:ext cx="323606" cy="182415"/>
          </a:xfrm>
          <a:prstGeom prst="rect">
            <a:avLst/>
          </a:prstGeom>
          <a:noFill/>
          <a:ln w="9525">
            <a:noFill/>
            <a:miter lim="800000"/>
            <a:headEnd/>
            <a:tailEnd/>
          </a:ln>
          <a:effectLst/>
        </p:spPr>
      </p:pic>
      <p:pic>
        <p:nvPicPr>
          <p:cNvPr id="22" name="Picture 3"/>
          <p:cNvPicPr>
            <a:picLocks noChangeAspect="1" noChangeArrowheads="1"/>
          </p:cNvPicPr>
          <p:nvPr/>
        </p:nvPicPr>
        <p:blipFill>
          <a:blip r:embed="rId9" cstate="print"/>
          <a:srcRect/>
          <a:stretch>
            <a:fillRect/>
          </a:stretch>
        </p:blipFill>
        <p:spPr bwMode="auto">
          <a:xfrm rot="5400000">
            <a:off x="3874003" y="3179164"/>
            <a:ext cx="323606" cy="182415"/>
          </a:xfrm>
          <a:prstGeom prst="rect">
            <a:avLst/>
          </a:prstGeom>
          <a:noFill/>
          <a:ln w="9525">
            <a:noFill/>
            <a:miter lim="800000"/>
            <a:headEnd/>
            <a:tailEnd/>
          </a:ln>
          <a:effectLst/>
        </p:spPr>
      </p:pic>
      <p:pic>
        <p:nvPicPr>
          <p:cNvPr id="23" name="Picture 3"/>
          <p:cNvPicPr>
            <a:picLocks noChangeAspect="1" noChangeArrowheads="1"/>
          </p:cNvPicPr>
          <p:nvPr/>
        </p:nvPicPr>
        <p:blipFill>
          <a:blip r:embed="rId9" cstate="print"/>
          <a:srcRect/>
          <a:stretch>
            <a:fillRect/>
          </a:stretch>
        </p:blipFill>
        <p:spPr bwMode="auto">
          <a:xfrm rot="5400000">
            <a:off x="7053140" y="2945247"/>
            <a:ext cx="323606" cy="182415"/>
          </a:xfrm>
          <a:prstGeom prst="rect">
            <a:avLst/>
          </a:prstGeom>
          <a:noFill/>
          <a:ln w="9525">
            <a:noFill/>
            <a:miter lim="800000"/>
            <a:headEnd/>
            <a:tailEnd/>
          </a:ln>
          <a:effectLst/>
        </p:spPr>
      </p:pic>
      <p:sp>
        <p:nvSpPr>
          <p:cNvPr id="24" name="TextBox 23"/>
          <p:cNvSpPr txBox="1"/>
          <p:nvPr/>
        </p:nvSpPr>
        <p:spPr>
          <a:xfrm>
            <a:off x="6742290" y="3294591"/>
            <a:ext cx="966315"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热噪声</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3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16.布朗运动.gif"/>
          <p:cNvPicPr>
            <a:picLocks noChangeAspect="1"/>
          </p:cNvPicPr>
          <p:nvPr/>
        </p:nvPicPr>
        <p:blipFill>
          <a:blip r:embed="rId5" cstate="print"/>
          <a:stretch>
            <a:fillRect/>
          </a:stretch>
        </p:blipFill>
        <p:spPr>
          <a:xfrm>
            <a:off x="665845" y="1010062"/>
            <a:ext cx="1730442" cy="1517021"/>
          </a:xfrm>
          <a:prstGeom prst="rect">
            <a:avLst/>
          </a:prstGeom>
        </p:spPr>
      </p:pic>
      <p:graphicFrame>
        <p:nvGraphicFramePr>
          <p:cNvPr id="43010" name="Object 2"/>
          <p:cNvGraphicFramePr>
            <a:graphicFrameLocks noChangeAspect="1"/>
          </p:cNvGraphicFramePr>
          <p:nvPr/>
        </p:nvGraphicFramePr>
        <p:xfrm>
          <a:off x="878067" y="2661316"/>
          <a:ext cx="1365398" cy="331006"/>
        </p:xfrm>
        <a:graphic>
          <a:graphicData uri="http://schemas.openxmlformats.org/presentationml/2006/ole">
            <p:oleObj spid="_x0000_s43010" name="Equation" r:id="rId6" imgW="838080" imgH="203040" progId="Equation.DSMT4">
              <p:embed/>
            </p:oleObj>
          </a:graphicData>
        </a:graphic>
      </p:graphicFrame>
      <p:pic>
        <p:nvPicPr>
          <p:cNvPr id="43011" name="Picture 3"/>
          <p:cNvPicPr>
            <a:picLocks noChangeAspect="1" noChangeArrowheads="1"/>
          </p:cNvPicPr>
          <p:nvPr/>
        </p:nvPicPr>
        <p:blipFill>
          <a:blip r:embed="rId7" cstate="print"/>
          <a:srcRect/>
          <a:stretch>
            <a:fillRect/>
          </a:stretch>
        </p:blipFill>
        <p:spPr bwMode="auto">
          <a:xfrm>
            <a:off x="3416931" y="706627"/>
            <a:ext cx="5408091" cy="1496070"/>
          </a:xfrm>
          <a:prstGeom prst="rect">
            <a:avLst/>
          </a:prstGeom>
          <a:noFill/>
          <a:ln w="9525">
            <a:noFill/>
            <a:miter lim="800000"/>
            <a:headEnd/>
            <a:tailEnd/>
          </a:ln>
          <a:effectLst/>
        </p:spPr>
      </p:pic>
      <p:pic>
        <p:nvPicPr>
          <p:cNvPr id="43012" name="Picture 4"/>
          <p:cNvPicPr>
            <a:picLocks noChangeAspect="1" noChangeArrowheads="1"/>
          </p:cNvPicPr>
          <p:nvPr/>
        </p:nvPicPr>
        <p:blipFill>
          <a:blip r:embed="rId8" cstate="print"/>
          <a:srcRect/>
          <a:stretch>
            <a:fillRect/>
          </a:stretch>
        </p:blipFill>
        <p:spPr bwMode="auto">
          <a:xfrm>
            <a:off x="3224324" y="2575175"/>
            <a:ext cx="5715000" cy="1247775"/>
          </a:xfrm>
          <a:prstGeom prst="rect">
            <a:avLst/>
          </a:prstGeom>
          <a:noFill/>
          <a:ln w="9525">
            <a:noFill/>
            <a:miter lim="800000"/>
            <a:headEnd/>
            <a:tailEnd/>
          </a:ln>
          <a:effectLst/>
        </p:spPr>
      </p:pic>
      <p:pic>
        <p:nvPicPr>
          <p:cNvPr id="25" name="Picture 3"/>
          <p:cNvPicPr>
            <a:picLocks noChangeAspect="1" noChangeArrowheads="1"/>
          </p:cNvPicPr>
          <p:nvPr/>
        </p:nvPicPr>
        <p:blipFill>
          <a:blip r:embed="rId9" cstate="print"/>
          <a:srcRect/>
          <a:stretch>
            <a:fillRect/>
          </a:stretch>
        </p:blipFill>
        <p:spPr bwMode="auto">
          <a:xfrm rot="5400000">
            <a:off x="6666614" y="2267595"/>
            <a:ext cx="323606" cy="182415"/>
          </a:xfrm>
          <a:prstGeom prst="rect">
            <a:avLst/>
          </a:prstGeom>
          <a:noFill/>
          <a:ln w="9525">
            <a:noFill/>
            <a:miter lim="800000"/>
            <a:headEnd/>
            <a:tailEnd/>
          </a:ln>
          <a:effectLst/>
        </p:spPr>
      </p:pic>
      <p:sp>
        <p:nvSpPr>
          <p:cNvPr id="27" name="TextBox 27"/>
          <p:cNvSpPr txBox="1"/>
          <p:nvPr/>
        </p:nvSpPr>
        <p:spPr>
          <a:xfrm>
            <a:off x="1128061" y="3386138"/>
            <a:ext cx="796435"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白噪声</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30" name="TextBox 27"/>
          <p:cNvSpPr txBox="1"/>
          <p:nvPr/>
        </p:nvSpPr>
        <p:spPr>
          <a:xfrm>
            <a:off x="7458008" y="1192453"/>
            <a:ext cx="867286"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功率谱</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34" name="Picture 3"/>
          <p:cNvPicPr>
            <a:picLocks noChangeAspect="1" noChangeArrowheads="1"/>
          </p:cNvPicPr>
          <p:nvPr/>
        </p:nvPicPr>
        <p:blipFill>
          <a:blip r:embed="rId9" cstate="print"/>
          <a:srcRect/>
          <a:stretch>
            <a:fillRect/>
          </a:stretch>
        </p:blipFill>
        <p:spPr bwMode="auto">
          <a:xfrm rot="5400000">
            <a:off x="1385985" y="3104736"/>
            <a:ext cx="323606" cy="182415"/>
          </a:xfrm>
          <a:prstGeom prst="rect">
            <a:avLst/>
          </a:prstGeom>
          <a:noFill/>
          <a:ln w="9525">
            <a:noFill/>
            <a:miter lim="800000"/>
            <a:headEnd/>
            <a:tailEnd/>
          </a:ln>
          <a:effectLst/>
        </p:spPr>
      </p:pic>
      <p:pic>
        <p:nvPicPr>
          <p:cNvPr id="35" name="Picture 3"/>
          <p:cNvPicPr>
            <a:picLocks noChangeAspect="1"/>
          </p:cNvPicPr>
          <p:nvPr/>
        </p:nvPicPr>
        <p:blipFill rotWithShape="1">
          <a:blip r:embed="rId10" cstate="screen">
            <a:extLst>
              <a:ext uri="{28A0092B-C50C-407E-A947-70E740481C1C}">
                <a14:useLocalDpi xmlns="" xmlns:a14="http://schemas.microsoft.com/office/drawing/2010/main"/>
              </a:ext>
            </a:extLst>
          </a:blip>
          <a:srcRect/>
          <a:stretch>
            <a:fillRect/>
          </a:stretch>
        </p:blipFill>
        <p:spPr>
          <a:xfrm>
            <a:off x="3788785" y="4008474"/>
            <a:ext cx="1676349" cy="1081860"/>
          </a:xfrm>
          <a:prstGeom prst="rect">
            <a:avLst/>
          </a:prstGeom>
        </p:spPr>
      </p:pic>
      <p:pic>
        <p:nvPicPr>
          <p:cNvPr id="43013" name="Picture 5" descr="F:\！2022年寒假任务\2 修改PPT\3 通原\! 通原最新版PPT(2022.12.19)\插图\第1章 绪论\5 车载FM.jpeg"/>
          <p:cNvPicPr>
            <a:picLocks noChangeAspect="1" noChangeArrowheads="1"/>
          </p:cNvPicPr>
          <p:nvPr/>
        </p:nvPicPr>
        <p:blipFill>
          <a:blip r:embed="rId11" cstate="print"/>
          <a:srcRect/>
          <a:stretch>
            <a:fillRect/>
          </a:stretch>
        </p:blipFill>
        <p:spPr bwMode="auto">
          <a:xfrm>
            <a:off x="3970073" y="4090759"/>
            <a:ext cx="1346201" cy="891185"/>
          </a:xfrm>
          <a:prstGeom prst="rect">
            <a:avLst/>
          </a:prstGeom>
          <a:noFill/>
        </p:spPr>
      </p:pic>
      <p:pic>
        <p:nvPicPr>
          <p:cNvPr id="36" name="Picture 3"/>
          <p:cNvPicPr>
            <a:picLocks noChangeAspect="1"/>
          </p:cNvPicPr>
          <p:nvPr/>
        </p:nvPicPr>
        <p:blipFill rotWithShape="1">
          <a:blip r:embed="rId10" cstate="screen">
            <a:extLst>
              <a:ext uri="{28A0092B-C50C-407E-A947-70E740481C1C}">
                <a14:useLocalDpi xmlns="" xmlns:a14="http://schemas.microsoft.com/office/drawing/2010/main"/>
              </a:ext>
            </a:extLst>
          </a:blip>
          <a:srcRect/>
          <a:stretch>
            <a:fillRect/>
          </a:stretch>
        </p:blipFill>
        <p:spPr>
          <a:xfrm>
            <a:off x="6758831" y="3997854"/>
            <a:ext cx="1800377" cy="1081860"/>
          </a:xfrm>
          <a:prstGeom prst="rect">
            <a:avLst/>
          </a:prstGeom>
        </p:spPr>
      </p:pic>
      <p:pic>
        <p:nvPicPr>
          <p:cNvPr id="29" name="图片 28" descr="18.光的色散.jpg"/>
          <p:cNvPicPr>
            <a:picLocks noChangeAspect="1"/>
          </p:cNvPicPr>
          <p:nvPr/>
        </p:nvPicPr>
        <p:blipFill>
          <a:blip r:embed="rId12" cstate="print"/>
          <a:stretch>
            <a:fillRect/>
          </a:stretch>
        </p:blipFill>
        <p:spPr>
          <a:xfrm>
            <a:off x="6947140" y="4093538"/>
            <a:ext cx="1468423" cy="869212"/>
          </a:xfrm>
          <a:prstGeom prst="rect">
            <a:avLst/>
          </a:prstGeom>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87605"/>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2"/>
          <p:cNvPicPr>
            <a:picLocks noChangeAspect="1" noChangeArrowheads="1"/>
          </p:cNvPicPr>
          <p:nvPr/>
        </p:nvPicPr>
        <p:blipFill>
          <a:blip r:embed="rId3" cstate="print"/>
          <a:srcRect/>
          <a:stretch>
            <a:fillRect/>
          </a:stretch>
        </p:blipFill>
        <p:spPr bwMode="auto">
          <a:xfrm>
            <a:off x="1649928" y="818708"/>
            <a:ext cx="5360719" cy="463402"/>
          </a:xfrm>
          <a:prstGeom prst="rect">
            <a:avLst/>
          </a:prstGeom>
          <a:noFill/>
          <a:ln w="9525">
            <a:noFill/>
            <a:miter lim="800000"/>
            <a:headEnd/>
            <a:tailEnd/>
          </a:ln>
          <a:effectLst/>
        </p:spPr>
      </p:pic>
      <p:pic>
        <p:nvPicPr>
          <p:cNvPr id="63491" name="Picture 3" descr="F:\！2023-2024(2)任务\2 修改PPT\2 通原\1 通原最新版PPT(2023.12.21)\1 授课PPT\插图\第4章 信道\移动通信系统构成.jpg"/>
          <p:cNvPicPr>
            <a:picLocks noChangeAspect="1" noChangeArrowheads="1"/>
          </p:cNvPicPr>
          <p:nvPr/>
        </p:nvPicPr>
        <p:blipFill>
          <a:blip r:embed="rId4" cstate="print"/>
          <a:srcRect/>
          <a:stretch>
            <a:fillRect/>
          </a:stretch>
        </p:blipFill>
        <p:spPr bwMode="auto">
          <a:xfrm>
            <a:off x="1627992" y="1509548"/>
            <a:ext cx="5378856" cy="2081150"/>
          </a:xfrm>
          <a:prstGeom prst="rect">
            <a:avLst/>
          </a:prstGeom>
          <a:noFill/>
        </p:spPr>
      </p:pic>
      <p:pic>
        <p:nvPicPr>
          <p:cNvPr id="63492" name="Picture 4"/>
          <p:cNvPicPr>
            <a:picLocks noChangeAspect="1" noChangeArrowheads="1"/>
          </p:cNvPicPr>
          <p:nvPr/>
        </p:nvPicPr>
        <p:blipFill>
          <a:blip r:embed="rId5" cstate="print"/>
          <a:srcRect/>
          <a:stretch>
            <a:fillRect/>
          </a:stretch>
        </p:blipFill>
        <p:spPr bwMode="auto">
          <a:xfrm>
            <a:off x="1390852" y="3851262"/>
            <a:ext cx="6498487" cy="1216945"/>
          </a:xfrm>
          <a:prstGeom prst="rect">
            <a:avLst/>
          </a:prstGeom>
          <a:noFill/>
          <a:ln w="9525">
            <a:noFill/>
            <a:miter lim="800000"/>
            <a:headEnd/>
            <a:tailEnd/>
          </a:ln>
          <a:effectLst/>
        </p:spPr>
      </p:pic>
      <p:sp>
        <p:nvSpPr>
          <p:cNvPr id="41" name="矩形 23"/>
          <p:cNvSpPr>
            <a:spLocks noChangeAspect="1" noChangeArrowheads="1"/>
          </p:cNvSpPr>
          <p:nvPr/>
        </p:nvSpPr>
        <p:spPr bwMode="auto">
          <a:xfrm>
            <a:off x="1329053" y="4231759"/>
            <a:ext cx="3296110" cy="467790"/>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848792" y="1433896"/>
            <a:ext cx="1862457" cy="2047922"/>
            <a:chOff x="1331640" y="1491750"/>
            <a:chExt cx="2160240" cy="2375359"/>
          </a:xfrm>
        </p:grpSpPr>
        <p:sp>
          <p:nvSpPr>
            <p:cNvPr id="5" name="椭圆 4"/>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11760" y="1671750"/>
              <a:ext cx="1800000" cy="180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p:cNvSpPr txBox="1"/>
            <p:nvPr/>
          </p:nvSpPr>
          <p:spPr>
            <a:xfrm>
              <a:off x="1943708" y="1651117"/>
              <a:ext cx="936104" cy="2215992"/>
            </a:xfrm>
            <a:prstGeom prst="rect">
              <a:avLst/>
            </a:prstGeom>
            <a:noFill/>
          </p:spPr>
          <p:txBody>
            <a:bodyPr wrap="square" rtlCol="0">
              <a:spAutoFit/>
            </a:bodyPr>
            <a:lstStyle/>
            <a:p>
              <a:pPr algn="ctr"/>
              <a:r>
                <a:rPr lang="en-US" altLang="zh-CN" sz="11500" dirty="0" smtClean="0">
                  <a:solidFill>
                    <a:schemeClr val="bg1"/>
                  </a:solidFill>
                  <a:latin typeface="DFGothic-EB" panose="02010609010101010101" pitchFamily="1" charset="-128"/>
                  <a:ea typeface="DFGothic-EB" panose="02010609010101010101" pitchFamily="1" charset="-128"/>
                </a:rPr>
                <a:t>4</a:t>
              </a:r>
              <a:endParaRPr lang="zh-CN" altLang="en-US" sz="11500" dirty="0">
                <a:solidFill>
                  <a:schemeClr val="bg1"/>
                </a:solidFill>
                <a:latin typeface="DFGothic-EB" panose="02010609010101010101" pitchFamily="1" charset="-128"/>
                <a:ea typeface="DFGothic-EB" panose="02010609010101010101" pitchFamily="1" charset="-128"/>
              </a:endParaRPr>
            </a:p>
          </p:txBody>
        </p:sp>
      </p:grpSp>
      <p:sp>
        <p:nvSpPr>
          <p:cNvPr id="8" name="矩形 7"/>
          <p:cNvSpPr/>
          <p:nvPr/>
        </p:nvSpPr>
        <p:spPr>
          <a:xfrm>
            <a:off x="2892672" y="3513453"/>
            <a:ext cx="1826141" cy="584775"/>
          </a:xfrm>
          <a:prstGeom prst="rect">
            <a:avLst/>
          </a:prstGeom>
        </p:spPr>
        <p:txBody>
          <a:bodyPr wrap="none">
            <a:sp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信道容量</a:t>
            </a:r>
            <a:endParaRPr lang="en-US" altLang="zh-CN" b="1" dirty="0">
              <a:latin typeface="微软雅黑" panose="020B0503020204020204" pitchFamily="34" charset="-122"/>
              <a:ea typeface="微软雅黑" panose="020B0503020204020204" pitchFamily="34" charset="-122"/>
            </a:endParaRPr>
          </a:p>
        </p:txBody>
      </p:sp>
      <p:pic>
        <p:nvPicPr>
          <p:cNvPr id="10"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268420"/>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450157" y="659216"/>
            <a:ext cx="2388733" cy="2147778"/>
          </a:xfrm>
          <a:prstGeom prst="rect">
            <a:avLst/>
          </a:prstGeom>
        </p:spPr>
      </p:pic>
      <p:pic>
        <p:nvPicPr>
          <p:cNvPr id="91147" name="Picture 11"/>
          <p:cNvPicPr>
            <a:picLocks noChangeAspect="1" noChangeArrowheads="1"/>
          </p:cNvPicPr>
          <p:nvPr/>
        </p:nvPicPr>
        <p:blipFill>
          <a:blip r:embed="rId5" cstate="print"/>
          <a:srcRect/>
          <a:stretch>
            <a:fillRect/>
          </a:stretch>
        </p:blipFill>
        <p:spPr bwMode="auto">
          <a:xfrm>
            <a:off x="658548" y="787700"/>
            <a:ext cx="2000250" cy="1866900"/>
          </a:xfrm>
          <a:prstGeom prst="rect">
            <a:avLst/>
          </a:prstGeom>
          <a:noFill/>
          <a:ln w="9525">
            <a:noFill/>
            <a:miter lim="800000"/>
            <a:headEnd/>
            <a:tailEnd/>
          </a:ln>
          <a:effectLst/>
        </p:spPr>
      </p:pic>
      <p:pic>
        <p:nvPicPr>
          <p:cNvPr id="35"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3260694" y="779720"/>
            <a:ext cx="2640375" cy="1538178"/>
          </a:xfrm>
          <a:prstGeom prst="rect">
            <a:avLst/>
          </a:prstGeom>
        </p:spPr>
      </p:pic>
      <p:pic>
        <p:nvPicPr>
          <p:cNvPr id="91148" name="Picture 12" descr="F:\！2023-2024(2)任务\2 修改PPT\2 通原\1 通原最新版PPT(2023.12.21)\1 授课PPT\插图\第4章 信道\补22.jpg"/>
          <p:cNvPicPr>
            <a:picLocks noChangeAspect="1" noChangeArrowheads="1"/>
          </p:cNvPicPr>
          <p:nvPr/>
        </p:nvPicPr>
        <p:blipFill>
          <a:blip r:embed="rId6" cstate="print"/>
          <a:srcRect/>
          <a:stretch>
            <a:fillRect/>
          </a:stretch>
        </p:blipFill>
        <p:spPr bwMode="auto">
          <a:xfrm>
            <a:off x="3493351" y="898615"/>
            <a:ext cx="2205700" cy="1279398"/>
          </a:xfrm>
          <a:prstGeom prst="rect">
            <a:avLst/>
          </a:prstGeom>
          <a:noFill/>
        </p:spPr>
      </p:pic>
      <p:pic>
        <p:nvPicPr>
          <p:cNvPr id="36"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347689" y="804530"/>
            <a:ext cx="2147725" cy="1268819"/>
          </a:xfrm>
          <a:prstGeom prst="rect">
            <a:avLst/>
          </a:prstGeom>
        </p:spPr>
      </p:pic>
      <p:pic>
        <p:nvPicPr>
          <p:cNvPr id="29" name="图片 28" descr="19.载重量1.jpeg"/>
          <p:cNvPicPr>
            <a:picLocks noChangeAspect="1"/>
          </p:cNvPicPr>
          <p:nvPr/>
        </p:nvPicPr>
        <p:blipFill>
          <a:blip r:embed="rId7" cstate="print"/>
          <a:stretch>
            <a:fillRect/>
          </a:stretch>
        </p:blipFill>
        <p:spPr>
          <a:xfrm>
            <a:off x="6566606" y="914397"/>
            <a:ext cx="1744560" cy="1044646"/>
          </a:xfrm>
          <a:prstGeom prst="rect">
            <a:avLst/>
          </a:prstGeom>
        </p:spPr>
      </p:pic>
      <p:pic>
        <p:nvPicPr>
          <p:cNvPr id="37"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180761" y="2803445"/>
            <a:ext cx="3157861" cy="1853615"/>
          </a:xfrm>
          <a:prstGeom prst="rect">
            <a:avLst/>
          </a:prstGeom>
        </p:spPr>
      </p:pic>
      <p:pic>
        <p:nvPicPr>
          <p:cNvPr id="91145" name="Picture 9" descr="F:\！2023-2024(2)任务\2 修改PPT\2 通原\1 通原最新版PPT(2023.12.21)\1 授课PPT\插图\第4章 信道\补18.jpg"/>
          <p:cNvPicPr>
            <a:picLocks noChangeAspect="1" noChangeArrowheads="1"/>
          </p:cNvPicPr>
          <p:nvPr/>
        </p:nvPicPr>
        <p:blipFill>
          <a:blip r:embed="rId8" cstate="print"/>
          <a:srcRect/>
          <a:stretch>
            <a:fillRect/>
          </a:stretch>
        </p:blipFill>
        <p:spPr bwMode="auto">
          <a:xfrm>
            <a:off x="435199" y="2921197"/>
            <a:ext cx="2690776" cy="1602372"/>
          </a:xfrm>
          <a:prstGeom prst="rect">
            <a:avLst/>
          </a:prstGeom>
          <a:noFill/>
        </p:spPr>
      </p:pic>
      <p:pic>
        <p:nvPicPr>
          <p:cNvPr id="38"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3806509" y="2845981"/>
            <a:ext cx="1871279" cy="1715386"/>
          </a:xfrm>
          <a:prstGeom prst="rect">
            <a:avLst/>
          </a:prstGeom>
        </p:spPr>
      </p:pic>
      <p:pic>
        <p:nvPicPr>
          <p:cNvPr id="91144" name="Picture 8" descr="F:\！2023-2024(2)任务\2 修改PPT\2 通原\1 通原最新版PPT(2023.12.21)\1 授课PPT\插图\第4章 信道\补19.jpeg"/>
          <p:cNvPicPr>
            <a:picLocks noChangeAspect="1" noChangeArrowheads="1"/>
          </p:cNvPicPr>
          <p:nvPr/>
        </p:nvPicPr>
        <p:blipFill>
          <a:blip r:embed="rId9" cstate="print"/>
          <a:srcRect/>
          <a:stretch>
            <a:fillRect/>
          </a:stretch>
        </p:blipFill>
        <p:spPr bwMode="auto">
          <a:xfrm>
            <a:off x="4000285" y="2967401"/>
            <a:ext cx="1518018" cy="1470367"/>
          </a:xfrm>
          <a:prstGeom prst="rect">
            <a:avLst/>
          </a:prstGeom>
          <a:noFill/>
        </p:spPr>
      </p:pic>
      <p:pic>
        <p:nvPicPr>
          <p:cNvPr id="44"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6298068" y="2753830"/>
            <a:ext cx="2314305" cy="1722476"/>
          </a:xfrm>
          <a:prstGeom prst="rect">
            <a:avLst/>
          </a:prstGeom>
        </p:spPr>
      </p:pic>
      <p:pic>
        <p:nvPicPr>
          <p:cNvPr id="91142" name="Picture 6" descr="F:\！2023-2024(2)任务\2 修改PPT\2 通原\1 通原最新版PPT(2023.12.21)\1 授课PPT\插图\第4章 信道\补20.jpeg"/>
          <p:cNvPicPr>
            <a:picLocks noChangeAspect="1" noChangeArrowheads="1"/>
          </p:cNvPicPr>
          <p:nvPr/>
        </p:nvPicPr>
        <p:blipFill>
          <a:blip r:embed="rId10" cstate="print"/>
          <a:srcRect/>
          <a:stretch>
            <a:fillRect/>
          </a:stretch>
        </p:blipFill>
        <p:spPr bwMode="auto">
          <a:xfrm>
            <a:off x="6519309" y="2879162"/>
            <a:ext cx="1901677" cy="1443305"/>
          </a:xfrm>
          <a:prstGeom prst="rect">
            <a:avLst/>
          </a:prstGeom>
          <a:noFill/>
        </p:spPr>
      </p:pic>
      <p:pic>
        <p:nvPicPr>
          <p:cNvPr id="46" name="Picture 3"/>
          <p:cNvPicPr>
            <a:picLocks noChangeAspect="1" noChangeArrowheads="1"/>
          </p:cNvPicPr>
          <p:nvPr/>
        </p:nvPicPr>
        <p:blipFill>
          <a:blip r:embed="rId11" cstate="print"/>
          <a:srcRect/>
          <a:stretch>
            <a:fillRect/>
          </a:stretch>
        </p:blipFill>
        <p:spPr bwMode="auto">
          <a:xfrm>
            <a:off x="5979252" y="1371631"/>
            <a:ext cx="323606" cy="182415"/>
          </a:xfrm>
          <a:prstGeom prst="rect">
            <a:avLst/>
          </a:prstGeom>
          <a:noFill/>
          <a:ln w="9525">
            <a:noFill/>
            <a:miter lim="800000"/>
            <a:headEnd/>
            <a:tailEnd/>
          </a:ln>
          <a:effectLst/>
        </p:spPr>
      </p:pic>
      <p:pic>
        <p:nvPicPr>
          <p:cNvPr id="48" name="Picture 3"/>
          <p:cNvPicPr>
            <a:picLocks noChangeAspect="1" noChangeArrowheads="1"/>
          </p:cNvPicPr>
          <p:nvPr/>
        </p:nvPicPr>
        <p:blipFill>
          <a:blip r:embed="rId11" cstate="print"/>
          <a:srcRect/>
          <a:stretch>
            <a:fillRect/>
          </a:stretch>
        </p:blipFill>
        <p:spPr bwMode="auto">
          <a:xfrm>
            <a:off x="5833941" y="3522951"/>
            <a:ext cx="323606" cy="182415"/>
          </a:xfrm>
          <a:prstGeom prst="rect">
            <a:avLst/>
          </a:prstGeom>
          <a:noFill/>
          <a:ln w="9525">
            <a:noFill/>
            <a:miter lim="800000"/>
            <a:headEnd/>
            <a:tailEnd/>
          </a:ln>
          <a:effectLst/>
        </p:spPr>
      </p:pic>
      <p:sp>
        <p:nvSpPr>
          <p:cNvPr id="49" name="TextBox 23"/>
          <p:cNvSpPr txBox="1"/>
          <p:nvPr/>
        </p:nvSpPr>
        <p:spPr>
          <a:xfrm>
            <a:off x="4250743" y="4662648"/>
            <a:ext cx="4404176" cy="338554"/>
          </a:xfrm>
          <a:prstGeom prst="rect">
            <a:avLst/>
          </a:prstGeom>
          <a:noFill/>
        </p:spPr>
        <p:txBody>
          <a:bodyPr wrap="square" rtlCol="0">
            <a:spAutoFit/>
          </a:bodyPr>
          <a:lstStyle/>
          <a:p>
            <a:r>
              <a:rPr lang="zh-CN" altLang="en-US" sz="1600" b="1" dirty="0" smtClean="0">
                <a:solidFill>
                  <a:srgbClr val="FF0000"/>
                </a:solidFill>
                <a:latin typeface="微软雅黑" panose="020B0503020204020204" pitchFamily="34" charset="-122"/>
                <a:ea typeface="微软雅黑" panose="020B0503020204020204" pitchFamily="34" charset="-122"/>
              </a:rPr>
              <a:t>传输信息的信道有没有容量？超量会发生什么？</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50" name="矩形 23"/>
          <p:cNvSpPr>
            <a:spLocks noChangeAspect="1" noChangeArrowheads="1"/>
          </p:cNvSpPr>
          <p:nvPr/>
        </p:nvSpPr>
        <p:spPr bwMode="auto">
          <a:xfrm>
            <a:off x="4278905" y="4614533"/>
            <a:ext cx="4365365" cy="404039"/>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4059131301"/>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8"/>
          <p:cNvGrpSpPr/>
          <p:nvPr/>
        </p:nvGrpSpPr>
        <p:grpSpPr>
          <a:xfrm>
            <a:off x="2524160" y="1848847"/>
            <a:ext cx="4117796" cy="2199920"/>
            <a:chOff x="4139952" y="2139952"/>
            <a:chExt cx="3970400" cy="2121174"/>
          </a:xfrm>
        </p:grpSpPr>
        <p:sp>
          <p:nvSpPr>
            <p:cNvPr id="10" name="椭圆 9"/>
            <p:cNvSpPr/>
            <p:nvPr/>
          </p:nvSpPr>
          <p:spPr>
            <a:xfrm>
              <a:off x="4455306" y="2455304"/>
              <a:ext cx="1458162" cy="1458162"/>
            </a:xfrm>
            <a:prstGeom prst="ellipse">
              <a:avLst/>
            </a:prstGeom>
            <a:noFill/>
            <a:ln w="12700" cap="flat" cmpd="sng" algn="ctr">
              <a:solidFill>
                <a:srgbClr val="0070C0"/>
              </a:solidFill>
              <a:prstDash val="solid"/>
              <a:miter lim="800000"/>
            </a:ln>
            <a:effectLst/>
          </p:spPr>
          <p:txBody>
            <a:bodyPr lIns="0" tIns="0" rIns="0" bIns="0" rtlCol="0" anchor="ctr"/>
            <a:lstStyle/>
            <a:p>
              <a:pPr algn="ctr" defTabSz="913765">
                <a:lnSpc>
                  <a:spcPct val="150000"/>
                </a:lnSpc>
              </a:pPr>
              <a:r>
                <a:rPr lang="zh-CN" altLang="en-US" sz="1800" b="1" kern="0" dirty="0" smtClean="0">
                  <a:solidFill>
                    <a:prstClr val="black">
                      <a:lumMod val="75000"/>
                      <a:lumOff val="25000"/>
                    </a:prstClr>
                  </a:solidFill>
                  <a:latin typeface="微软雅黑" panose="020B0503020204020204" pitchFamily="34" charset="-122"/>
                  <a:ea typeface="微软雅黑" panose="020B0503020204020204" pitchFamily="34" charset="-122"/>
                </a:rPr>
                <a:t>离散信道</a:t>
              </a:r>
              <a:endParaRPr lang="en-US" altLang="zh-CN" sz="1800" b="1" kern="0" dirty="0" smtClean="0">
                <a:solidFill>
                  <a:prstClr val="black">
                    <a:lumMod val="75000"/>
                    <a:lumOff val="25000"/>
                  </a:prstClr>
                </a:solidFill>
                <a:latin typeface="微软雅黑" panose="020B0503020204020204" pitchFamily="34" charset="-122"/>
                <a:ea typeface="微软雅黑" panose="020B0503020204020204" pitchFamily="34" charset="-122"/>
              </a:endParaRPr>
            </a:p>
            <a:p>
              <a:pPr algn="ctr" defTabSz="913765">
                <a:lnSpc>
                  <a:spcPct val="150000"/>
                </a:lnSpc>
              </a:pPr>
              <a:r>
                <a:rPr lang="zh-CN" altLang="en-US" sz="1800" b="1" kern="0" dirty="0" smtClean="0">
                  <a:solidFill>
                    <a:prstClr val="black">
                      <a:lumMod val="75000"/>
                      <a:lumOff val="25000"/>
                    </a:prstClr>
                  </a:solidFill>
                  <a:latin typeface="微软雅黑" panose="020B0503020204020204" pitchFamily="34" charset="-122"/>
                  <a:ea typeface="微软雅黑" panose="020B0503020204020204" pitchFamily="34" charset="-122"/>
                </a:rPr>
                <a:t>容量</a:t>
              </a:r>
              <a:endParaRPr lang="zh-CN" altLang="en-US" sz="18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椭圆 1"/>
            <p:cNvSpPr/>
            <p:nvPr/>
          </p:nvSpPr>
          <p:spPr>
            <a:xfrm rot="187314">
              <a:off x="4139952" y="2139952"/>
              <a:ext cx="3970400" cy="2097553"/>
            </a:xfrm>
            <a:custGeom>
              <a:avLst/>
              <a:gdLst/>
              <a:ahLst/>
              <a:cxnLst/>
              <a:rect l="l" t="t" r="r" b="b"/>
              <a:pathLst>
                <a:path w="5293867" h="2796737">
                  <a:moveTo>
                    <a:pt x="3889711" y="2796737"/>
                  </a:moveTo>
                  <a:cubicBezTo>
                    <a:pt x="4665205" y="2796737"/>
                    <a:pt x="5293867" y="2168075"/>
                    <a:pt x="5293867" y="1392581"/>
                  </a:cubicBezTo>
                  <a:lnTo>
                    <a:pt x="4969831" y="1392581"/>
                  </a:lnTo>
                  <a:cubicBezTo>
                    <a:pt x="4969831" y="1989115"/>
                    <a:pt x="4486245" y="2472701"/>
                    <a:pt x="3889711" y="2472701"/>
                  </a:cubicBezTo>
                  <a:cubicBezTo>
                    <a:pt x="3293177" y="2472701"/>
                    <a:pt x="2809591" y="1989115"/>
                    <a:pt x="2809591" y="1392581"/>
                  </a:cubicBezTo>
                  <a:lnTo>
                    <a:pt x="2807728" y="1392581"/>
                  </a:lnTo>
                  <a:cubicBezTo>
                    <a:pt x="2802045" y="622414"/>
                    <a:pt x="2175787" y="0"/>
                    <a:pt x="1404156" y="0"/>
                  </a:cubicBezTo>
                  <a:cubicBezTo>
                    <a:pt x="628662" y="0"/>
                    <a:pt x="0" y="628662"/>
                    <a:pt x="0" y="1404156"/>
                  </a:cubicBezTo>
                  <a:lnTo>
                    <a:pt x="324036" y="1404156"/>
                  </a:lnTo>
                  <a:cubicBezTo>
                    <a:pt x="324036" y="807622"/>
                    <a:pt x="807622" y="324036"/>
                    <a:pt x="1404156" y="324036"/>
                  </a:cubicBezTo>
                  <a:cubicBezTo>
                    <a:pt x="2000690" y="324036"/>
                    <a:pt x="2484276" y="807622"/>
                    <a:pt x="2484276" y="1404156"/>
                  </a:cubicBezTo>
                  <a:lnTo>
                    <a:pt x="2486140" y="1404156"/>
                  </a:lnTo>
                  <a:cubicBezTo>
                    <a:pt x="2491823" y="2174323"/>
                    <a:pt x="3118081" y="2796737"/>
                    <a:pt x="3889711" y="2796737"/>
                  </a:cubicBezTo>
                  <a:close/>
                </a:path>
              </a:pathLst>
            </a:custGeom>
            <a:solidFill>
              <a:schemeClr val="bg1">
                <a:lumMod val="65000"/>
              </a:schemeClr>
            </a:solidFill>
            <a:ln w="6350" cap="flat" cmpd="sng" algn="ctr">
              <a:noFill/>
              <a:prstDash val="solid"/>
              <a:miter lim="800000"/>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p:spPr>
          <p:txBody>
            <a:bodyPr rtlCol="0" anchor="ctr"/>
            <a:lstStyle/>
            <a:p>
              <a:pPr algn="ctr" defTabSz="913765" fontAlgn="auto">
                <a:spcBef>
                  <a:spcPts val="0"/>
                </a:spcBef>
                <a:spcAft>
                  <a:spcPts val="0"/>
                </a:spcAft>
                <a:defRPr/>
              </a:pPr>
              <a:endParaRPr lang="zh-CN" altLang="en-US" sz="1600" kern="0">
                <a:solidFill>
                  <a:prstClr val="black">
                    <a:lumMod val="75000"/>
                    <a:lumOff val="25000"/>
                  </a:prstClr>
                </a:solidFill>
                <a:latin typeface="Calibri" panose="020F0502020204030204"/>
                <a:ea typeface="宋体" panose="02010600030101010101" pitchFamily="2" charset="-122"/>
              </a:endParaRPr>
            </a:p>
          </p:txBody>
        </p:sp>
        <p:sp>
          <p:nvSpPr>
            <p:cNvPr id="12" name="椭圆 11"/>
            <p:cNvSpPr/>
            <p:nvPr/>
          </p:nvSpPr>
          <p:spPr>
            <a:xfrm>
              <a:off x="6334383" y="2491947"/>
              <a:ext cx="1458162" cy="1458162"/>
            </a:xfrm>
            <a:prstGeom prst="ellipse">
              <a:avLst/>
            </a:prstGeom>
            <a:noFill/>
            <a:ln w="12700" cap="flat" cmpd="sng" algn="ctr">
              <a:solidFill>
                <a:srgbClr val="0070C0"/>
              </a:solidFill>
              <a:prstDash val="solid"/>
              <a:miter lim="800000"/>
            </a:ln>
            <a:effectLst/>
          </p:spPr>
          <p:txBody>
            <a:bodyPr lIns="0" tIns="0" rIns="0" bIns="0" rtlCol="0" anchor="ctr"/>
            <a:lstStyle/>
            <a:p>
              <a:pPr algn="ctr" defTabSz="913765" fontAlgn="auto">
                <a:lnSpc>
                  <a:spcPct val="150000"/>
                </a:lnSpc>
                <a:spcBef>
                  <a:spcPts val="0"/>
                </a:spcBef>
                <a:spcAft>
                  <a:spcPts val="0"/>
                </a:spcAft>
                <a:defRPr/>
              </a:pPr>
              <a:r>
                <a:rPr lang="zh-CN" altLang="en-US" sz="1800" b="1" kern="0" dirty="0" smtClean="0">
                  <a:solidFill>
                    <a:prstClr val="black">
                      <a:lumMod val="75000"/>
                      <a:lumOff val="25000"/>
                    </a:prstClr>
                  </a:solidFill>
                  <a:latin typeface="微软雅黑" panose="020B0503020204020204" pitchFamily="34" charset="-122"/>
                  <a:ea typeface="微软雅黑" panose="020B0503020204020204" pitchFamily="34" charset="-122"/>
                </a:rPr>
                <a:t>连续信道</a:t>
              </a:r>
              <a:endParaRPr lang="en-US" altLang="zh-CN" sz="1800" b="1" kern="0" dirty="0" smtClean="0">
                <a:solidFill>
                  <a:prstClr val="black">
                    <a:lumMod val="75000"/>
                    <a:lumOff val="25000"/>
                  </a:prstClr>
                </a:solidFill>
                <a:latin typeface="微软雅黑" panose="020B0503020204020204" pitchFamily="34" charset="-122"/>
                <a:ea typeface="微软雅黑" panose="020B0503020204020204" pitchFamily="34" charset="-122"/>
              </a:endParaRPr>
            </a:p>
            <a:p>
              <a:pPr algn="ctr" defTabSz="913765" fontAlgn="auto">
                <a:lnSpc>
                  <a:spcPct val="150000"/>
                </a:lnSpc>
                <a:spcBef>
                  <a:spcPts val="0"/>
                </a:spcBef>
                <a:spcAft>
                  <a:spcPts val="0"/>
                </a:spcAft>
                <a:defRPr/>
              </a:pPr>
              <a:r>
                <a:rPr lang="zh-CN" altLang="en-US" sz="1800" b="1" kern="0" dirty="0" smtClean="0">
                  <a:solidFill>
                    <a:prstClr val="black">
                      <a:lumMod val="75000"/>
                      <a:lumOff val="25000"/>
                    </a:prstClr>
                  </a:solidFill>
                  <a:latin typeface="微软雅黑" panose="020B0503020204020204" pitchFamily="34" charset="-122"/>
                  <a:ea typeface="微软雅黑" panose="020B0503020204020204" pitchFamily="34" charset="-122"/>
                </a:rPr>
                <a:t>容量</a:t>
              </a:r>
              <a:endParaRPr lang="zh-CN" altLang="en-US" sz="18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 name="椭圆 1"/>
            <p:cNvSpPr/>
            <p:nvPr/>
          </p:nvSpPr>
          <p:spPr>
            <a:xfrm flipV="1">
              <a:off x="4139952" y="2163573"/>
              <a:ext cx="3970400" cy="2097553"/>
            </a:xfrm>
            <a:custGeom>
              <a:avLst/>
              <a:gdLst/>
              <a:ahLst/>
              <a:cxnLst/>
              <a:rect l="l" t="t" r="r" b="b"/>
              <a:pathLst>
                <a:path w="5293867" h="2796737">
                  <a:moveTo>
                    <a:pt x="3889711" y="2796737"/>
                  </a:moveTo>
                  <a:cubicBezTo>
                    <a:pt x="4665205" y="2796737"/>
                    <a:pt x="5293867" y="2168075"/>
                    <a:pt x="5293867" y="1392581"/>
                  </a:cubicBezTo>
                  <a:lnTo>
                    <a:pt x="4969831" y="1392581"/>
                  </a:lnTo>
                  <a:cubicBezTo>
                    <a:pt x="4969831" y="1989115"/>
                    <a:pt x="4486245" y="2472701"/>
                    <a:pt x="3889711" y="2472701"/>
                  </a:cubicBezTo>
                  <a:cubicBezTo>
                    <a:pt x="3293177" y="2472701"/>
                    <a:pt x="2809591" y="1989115"/>
                    <a:pt x="2809591" y="1392581"/>
                  </a:cubicBezTo>
                  <a:lnTo>
                    <a:pt x="2807728" y="1392581"/>
                  </a:lnTo>
                  <a:cubicBezTo>
                    <a:pt x="2802045" y="622414"/>
                    <a:pt x="2175787" y="0"/>
                    <a:pt x="1404156" y="0"/>
                  </a:cubicBezTo>
                  <a:cubicBezTo>
                    <a:pt x="628662" y="0"/>
                    <a:pt x="0" y="628662"/>
                    <a:pt x="0" y="1404156"/>
                  </a:cubicBezTo>
                  <a:lnTo>
                    <a:pt x="324036" y="1404156"/>
                  </a:lnTo>
                  <a:cubicBezTo>
                    <a:pt x="324036" y="807622"/>
                    <a:pt x="807622" y="324036"/>
                    <a:pt x="1404156" y="324036"/>
                  </a:cubicBezTo>
                  <a:cubicBezTo>
                    <a:pt x="2000690" y="324036"/>
                    <a:pt x="2484276" y="807622"/>
                    <a:pt x="2484276" y="1404156"/>
                  </a:cubicBezTo>
                  <a:lnTo>
                    <a:pt x="2486140" y="1404156"/>
                  </a:lnTo>
                  <a:cubicBezTo>
                    <a:pt x="2491823" y="2174323"/>
                    <a:pt x="3118081" y="2796737"/>
                    <a:pt x="3889711" y="2796737"/>
                  </a:cubicBezTo>
                  <a:close/>
                </a:path>
              </a:pathLst>
            </a:custGeom>
            <a:solidFill>
              <a:srgbClr val="0070C0"/>
            </a:solidFill>
            <a:ln w="6350" cap="flat" cmpd="sng" algn="ctr">
              <a:noFill/>
              <a:prstDash val="solid"/>
              <a:miter lim="800000"/>
            </a:ln>
            <a:effectLst>
              <a:outerShdw blurRad="50800" dist="38100" dir="16200000" rotWithShape="0">
                <a:prstClr val="black">
                  <a:alpha val="40000"/>
                </a:prstClr>
              </a:outerShdw>
            </a:effectLst>
            <a:scene3d>
              <a:camera prst="orthographicFront">
                <a:rot lat="0" lon="0" rev="0"/>
              </a:camera>
              <a:lightRig rig="contrasting" dir="t">
                <a:rot lat="0" lon="0" rev="1500000"/>
              </a:lightRig>
            </a:scene3d>
            <a:sp3d prstMaterial="metal"/>
          </p:spPr>
          <p:txBody>
            <a:bodyPr rtlCol="0" anchor="ctr"/>
            <a:lstStyle/>
            <a:p>
              <a:pPr algn="ctr" defTabSz="913765" fontAlgn="auto">
                <a:spcBef>
                  <a:spcPts val="0"/>
                </a:spcBef>
                <a:spcAft>
                  <a:spcPts val="0"/>
                </a:spcAft>
                <a:defRPr/>
              </a:pPr>
              <a:endParaRPr lang="zh-CN" altLang="en-US" sz="1600" kern="0">
                <a:solidFill>
                  <a:prstClr val="black">
                    <a:lumMod val="75000"/>
                    <a:lumOff val="25000"/>
                  </a:prstClr>
                </a:solidFill>
                <a:latin typeface="Calibri" panose="020F0502020204030204"/>
                <a:ea typeface="宋体" panose="02010600030101010101" pitchFamily="2" charset="-122"/>
              </a:endParaRPr>
            </a:p>
          </p:txBody>
        </p:sp>
      </p:grpSp>
      <p:grpSp>
        <p:nvGrpSpPr>
          <p:cNvPr id="3" name="组合 13"/>
          <p:cNvGrpSpPr/>
          <p:nvPr/>
        </p:nvGrpSpPr>
        <p:grpSpPr>
          <a:xfrm>
            <a:off x="815248" y="2028331"/>
            <a:ext cx="1935439" cy="1935440"/>
            <a:chOff x="2743363" y="1336163"/>
            <a:chExt cx="1445078" cy="1445078"/>
          </a:xfrm>
          <a:effectLst>
            <a:outerShdw blurRad="215900" dist="152400" dir="2400000" algn="tl" rotWithShape="0">
              <a:prstClr val="black">
                <a:alpha val="13000"/>
              </a:prstClr>
            </a:outerShdw>
          </a:effectLst>
        </p:grpSpPr>
        <p:sp>
          <p:nvSpPr>
            <p:cNvPr id="15" name="椭圆 14"/>
            <p:cNvSpPr/>
            <p:nvPr/>
          </p:nvSpPr>
          <p:spPr>
            <a:xfrm>
              <a:off x="2743363" y="1336163"/>
              <a:ext cx="1445078" cy="1445078"/>
            </a:xfrm>
            <a:prstGeom prst="ellipse">
              <a:avLst/>
            </a:prstGeom>
            <a:solidFill>
              <a:srgbClr val="0070C0"/>
            </a:soli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sp>
          <p:nvSpPr>
            <p:cNvPr id="16" name="椭圆 15"/>
            <p:cNvSpPr/>
            <p:nvPr/>
          </p:nvSpPr>
          <p:spPr>
            <a:xfrm>
              <a:off x="2910731" y="1503530"/>
              <a:ext cx="1110344" cy="1110344"/>
            </a:xfrm>
            <a:prstGeom prst="ellipse">
              <a:avLst/>
            </a:prstGeom>
            <a:noFill/>
            <a:ln w="101600" cap="flat" cmpd="sng" algn="ctr">
              <a:solidFill>
                <a:sysClr val="window" lastClr="FFFFFF"/>
              </a:solidFill>
              <a:prstDash val="solid"/>
            </a:ln>
            <a:effectLst>
              <a:innerShdw blurRad="88900" dist="50800" dir="14400000">
                <a:prstClr val="black">
                  <a:alpha val="39000"/>
                </a:prstClr>
              </a:innerShdw>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sp>
          <p:nvSpPr>
            <p:cNvPr id="17" name="椭圆 16"/>
            <p:cNvSpPr/>
            <p:nvPr/>
          </p:nvSpPr>
          <p:spPr>
            <a:xfrm>
              <a:off x="2948383" y="1541182"/>
              <a:ext cx="1035448" cy="1035448"/>
            </a:xfrm>
            <a:prstGeom prst="ellipse">
              <a:avLst/>
            </a:prstGeom>
            <a:blipFill>
              <a:blip r:embed="rId4" cstate="screen">
                <a:extLst>
                  <a:ext uri="{28A0092B-C50C-407E-A947-70E740481C1C}">
                    <a14:useLocalDpi xmlns:a14="http://schemas.microsoft.com/office/drawing/2010/main" xmlns=""/>
                  </a:ext>
                </a:extLst>
              </a:blip>
              <a:stretch>
                <a:fillRect/>
              </a:stretch>
            </a:blipFill>
            <a:ln w="25400" cap="flat" cmpd="sng" algn="ctr">
              <a:noFill/>
              <a:prstDash val="solid"/>
            </a:ln>
            <a:effectLst>
              <a:outerShdw blurRad="76200" dist="38100" dir="2700000" algn="tl" rotWithShape="0">
                <a:prstClr val="black">
                  <a:alpha val="23000"/>
                </a:prstClr>
              </a:outerShdw>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grpSp>
      <p:grpSp>
        <p:nvGrpSpPr>
          <p:cNvPr id="9" name="组合 17"/>
          <p:cNvGrpSpPr/>
          <p:nvPr/>
        </p:nvGrpSpPr>
        <p:grpSpPr>
          <a:xfrm>
            <a:off x="6452244" y="2028331"/>
            <a:ext cx="1935439" cy="1935440"/>
            <a:chOff x="2743364" y="1336163"/>
            <a:chExt cx="1445078" cy="1445078"/>
          </a:xfrm>
          <a:effectLst>
            <a:outerShdw blurRad="215900" dist="152400" dir="2400000" algn="tl" rotWithShape="0">
              <a:prstClr val="black">
                <a:alpha val="13000"/>
              </a:prstClr>
            </a:outerShdw>
          </a:effectLst>
        </p:grpSpPr>
        <p:sp>
          <p:nvSpPr>
            <p:cNvPr id="19" name="椭圆 18"/>
            <p:cNvSpPr/>
            <p:nvPr/>
          </p:nvSpPr>
          <p:spPr>
            <a:xfrm>
              <a:off x="2743364" y="1336163"/>
              <a:ext cx="1445078" cy="1445078"/>
            </a:xfrm>
            <a:prstGeom prst="ellipse">
              <a:avLst/>
            </a:prstGeom>
            <a:solidFill>
              <a:srgbClr val="0070C0"/>
            </a:solidFill>
            <a:ln w="25400" cap="flat" cmpd="sng" algn="ctr">
              <a:noFill/>
              <a:prstDash val="solid"/>
            </a:ln>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sp>
          <p:nvSpPr>
            <p:cNvPr id="20" name="椭圆 19"/>
            <p:cNvSpPr/>
            <p:nvPr/>
          </p:nvSpPr>
          <p:spPr>
            <a:xfrm>
              <a:off x="2910731" y="1503530"/>
              <a:ext cx="1110344" cy="1110344"/>
            </a:xfrm>
            <a:prstGeom prst="ellipse">
              <a:avLst/>
            </a:prstGeom>
            <a:noFill/>
            <a:ln w="101600" cap="flat" cmpd="sng" algn="ctr">
              <a:solidFill>
                <a:sysClr val="window" lastClr="FFFFFF"/>
              </a:solidFill>
              <a:prstDash val="solid"/>
            </a:ln>
            <a:effectLst>
              <a:innerShdw blurRad="88900" dist="50800" dir="14400000">
                <a:prstClr val="black">
                  <a:alpha val="39000"/>
                </a:prstClr>
              </a:innerShdw>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sp>
          <p:nvSpPr>
            <p:cNvPr id="21" name="椭圆 20"/>
            <p:cNvSpPr/>
            <p:nvPr/>
          </p:nvSpPr>
          <p:spPr>
            <a:xfrm>
              <a:off x="2948383" y="1541182"/>
              <a:ext cx="1035448" cy="1035448"/>
            </a:xfrm>
            <a:prstGeom prst="ellipse">
              <a:avLst/>
            </a:prstGeom>
            <a:blipFill>
              <a:blip r:embed="rId5" cstate="screen">
                <a:extLst>
                  <a:ext uri="{28A0092B-C50C-407E-A947-70E740481C1C}">
                    <a14:useLocalDpi xmlns:a14="http://schemas.microsoft.com/office/drawing/2010/main" xmlns=""/>
                  </a:ext>
                </a:extLst>
              </a:blip>
              <a:stretch>
                <a:fillRect/>
              </a:stretch>
            </a:blipFill>
            <a:ln w="25400" cap="flat" cmpd="sng" algn="ctr">
              <a:noFill/>
              <a:prstDash val="solid"/>
            </a:ln>
            <a:effectLst>
              <a:outerShdw blurRad="76200" dist="38100" dir="2700000" algn="tl" rotWithShape="0">
                <a:prstClr val="black">
                  <a:alpha val="23000"/>
                </a:prstClr>
              </a:outerShdw>
            </a:effectLst>
          </p:spPr>
          <p:txBody>
            <a:bodyPr rtlCol="0" anchor="ctr"/>
            <a:lstStyle/>
            <a:p>
              <a:pPr algn="ctr" defTabSz="913765" fontAlgn="auto">
                <a:spcBef>
                  <a:spcPts val="0"/>
                </a:spcBef>
                <a:spcAft>
                  <a:spcPts val="0"/>
                </a:spcAft>
                <a:defRPr/>
              </a:pPr>
              <a:endParaRPr lang="zh-CN" altLang="en-US" sz="2400" kern="0">
                <a:solidFill>
                  <a:prstClr val="black">
                    <a:lumMod val="75000"/>
                    <a:lumOff val="25000"/>
                  </a:prstClr>
                </a:solidFill>
                <a:latin typeface="Calibri" panose="020F0502020204030204"/>
                <a:ea typeface="宋体" panose="02010600030101010101" pitchFamily="2" charset="-122"/>
              </a:endParaRPr>
            </a:p>
          </p:txBody>
        </p:sp>
      </p:grpSp>
      <p:cxnSp>
        <p:nvCxnSpPr>
          <p:cNvPr id="26" name="直接连接符 25"/>
          <p:cNvCxnSpPr/>
          <p:nvPr/>
        </p:nvCxnSpPr>
        <p:spPr>
          <a:xfrm>
            <a:off x="510318" y="1133125"/>
            <a:ext cx="1252800" cy="0"/>
          </a:xfrm>
          <a:prstGeom prst="line">
            <a:avLst/>
          </a:prstGeom>
          <a:ln w="3175">
            <a:solidFill>
              <a:schemeClr val="tx1">
                <a:lumMod val="75000"/>
                <a:lumOff val="2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7" name="TextBox 9"/>
          <p:cNvSpPr txBox="1"/>
          <p:nvPr/>
        </p:nvSpPr>
        <p:spPr>
          <a:xfrm>
            <a:off x="510318" y="796299"/>
            <a:ext cx="2447716"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信道容量</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
        <p:nvSpPr>
          <p:cNvPr id="28" name="TextBox 10"/>
          <p:cNvSpPr txBox="1"/>
          <p:nvPr/>
        </p:nvSpPr>
        <p:spPr>
          <a:xfrm>
            <a:off x="510317" y="1161700"/>
            <a:ext cx="6858046" cy="369332"/>
          </a:xfrm>
          <a:prstGeom prst="rect">
            <a:avLst/>
          </a:prstGeom>
          <a:noFill/>
        </p:spPr>
        <p:txBody>
          <a:bodyPr wrap="square" rtlCol="0">
            <a:spAutoFit/>
          </a:bodyPr>
          <a:lstStyle/>
          <a:p>
            <a:pPr algn="just"/>
            <a:r>
              <a:rPr lang="zh-CN" altLang="en-US" sz="1800" b="1" dirty="0" smtClean="0">
                <a:solidFill>
                  <a:srgbClr val="0070C0"/>
                </a:solidFill>
                <a:latin typeface="微软雅黑" panose="020B0503020204020204" pitchFamily="34" charset="-122"/>
                <a:ea typeface="微软雅黑" panose="020B0503020204020204" pitchFamily="34" charset="-122"/>
              </a:rPr>
              <a:t>信道在单位时间内能够传输的</a:t>
            </a:r>
            <a:r>
              <a:rPr lang="zh-CN" altLang="en-US" sz="1800" b="1" dirty="0" smtClean="0">
                <a:solidFill>
                  <a:srgbClr val="FF0000"/>
                </a:solidFill>
                <a:latin typeface="微软雅黑" panose="020B0503020204020204" pitchFamily="34" charset="-122"/>
                <a:ea typeface="微软雅黑" panose="020B0503020204020204" pitchFamily="34" charset="-122"/>
              </a:rPr>
              <a:t>最大</a:t>
            </a:r>
            <a:r>
              <a:rPr lang="zh-CN" altLang="en-US" sz="1800" b="1" dirty="0" smtClean="0">
                <a:solidFill>
                  <a:srgbClr val="0070C0"/>
                </a:solidFill>
                <a:latin typeface="微软雅黑" panose="020B0503020204020204" pitchFamily="34" charset="-122"/>
                <a:ea typeface="微软雅黑" panose="020B0503020204020204" pitchFamily="34" charset="-122"/>
              </a:rPr>
              <a:t>平均信息量，单位是</a:t>
            </a:r>
            <a:r>
              <a:rPr lang="en-US" altLang="zh-CN" sz="1800" b="1" dirty="0" smtClean="0">
                <a:solidFill>
                  <a:srgbClr val="0070C0"/>
                </a:solidFill>
                <a:latin typeface="微软雅黑" panose="020B0503020204020204" pitchFamily="34" charset="-122"/>
                <a:ea typeface="微软雅黑" panose="020B0503020204020204" pitchFamily="34" charset="-122"/>
              </a:rPr>
              <a:t>bit/s</a:t>
            </a:r>
            <a:r>
              <a:rPr lang="zh-CN" altLang="en-US" sz="1800" b="1" dirty="0" smtClean="0">
                <a:solidFill>
                  <a:srgbClr val="0070C0"/>
                </a:solidFill>
                <a:latin typeface="微软雅黑" panose="020B0503020204020204" pitchFamily="34" charset="-122"/>
                <a:ea typeface="微软雅黑" panose="020B0503020204020204" pitchFamily="34" charset="-122"/>
              </a:rPr>
              <a:t>。</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622416772"/>
      </p:ext>
    </p:extLst>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9"/>
          <p:cNvSpPr txBox="1"/>
          <p:nvPr/>
        </p:nvSpPr>
        <p:spPr>
          <a:xfrm>
            <a:off x="2934536" y="1367373"/>
            <a:ext cx="4614584"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发送前：每个符号对接收端而言的信息量为</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61101" y="3519002"/>
            <a:ext cx="1307859" cy="338554"/>
          </a:xfrm>
          <a:prstGeom prst="rect">
            <a:avLst/>
          </a:prstGeom>
          <a:noFill/>
        </p:spPr>
        <p:txBody>
          <a:bodyPr wrap="square" rtlCol="0">
            <a:spAutoFit/>
          </a:bodyPr>
          <a:lstStyle/>
          <a:p>
            <a:pPr algn="just"/>
            <a:r>
              <a:rPr lang="zh-CN" altLang="en-US" sz="1600" b="1" dirty="0" smtClean="0">
                <a:solidFill>
                  <a:srgbClr val="FF0000"/>
                </a:solidFill>
                <a:latin typeface="微软雅黑" panose="020B0503020204020204" pitchFamily="34" charset="-122"/>
                <a:ea typeface="微软雅黑" panose="020B0503020204020204" pitchFamily="34" charset="-122"/>
              </a:rPr>
              <a:t>有噪声信道</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56103" y="3071186"/>
            <a:ext cx="3052800" cy="0"/>
          </a:xfrm>
          <a:prstGeom prst="line">
            <a:avLst/>
          </a:prstGeom>
          <a:ln w="3175">
            <a:solidFill>
              <a:schemeClr val="tx1">
                <a:lumMod val="75000"/>
                <a:lumOff val="2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7" name="TextBox 19"/>
          <p:cNvSpPr txBox="1"/>
          <p:nvPr/>
        </p:nvSpPr>
        <p:spPr>
          <a:xfrm>
            <a:off x="3856103" y="2734360"/>
            <a:ext cx="2447716"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传输的信息量</a:t>
            </a:r>
            <a:r>
              <a:rPr lang="en-US" altLang="zh-CN" sz="1600" b="1" dirty="0" smtClean="0">
                <a:solidFill>
                  <a:srgbClr val="0070C0"/>
                </a:solidFill>
                <a:latin typeface="微软雅黑" panose="020B0503020204020204" pitchFamily="34" charset="-122"/>
                <a:ea typeface="微软雅黑" panose="020B0503020204020204" pitchFamily="34" charset="-122"/>
              </a:rPr>
              <a:t>=</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aphicFrame>
        <p:nvGraphicFramePr>
          <p:cNvPr id="46083" name="Object 3"/>
          <p:cNvGraphicFramePr>
            <a:graphicFrameLocks noChangeAspect="1"/>
          </p:cNvGraphicFramePr>
          <p:nvPr/>
        </p:nvGraphicFramePr>
        <p:xfrm>
          <a:off x="6915446" y="1295552"/>
          <a:ext cx="2100965" cy="492640"/>
        </p:xfrm>
        <a:graphic>
          <a:graphicData uri="http://schemas.openxmlformats.org/presentationml/2006/ole">
            <p:oleObj spid="_x0000_s47106" name="Equation" r:id="rId5" imgW="1841400" imgH="431640" progId="Equation.DSMT4">
              <p:embed/>
            </p:oleObj>
          </a:graphicData>
        </a:graphic>
      </p:graphicFrame>
      <p:sp>
        <p:nvSpPr>
          <p:cNvPr id="43" name="TextBox 9"/>
          <p:cNvSpPr txBox="1"/>
          <p:nvPr/>
        </p:nvSpPr>
        <p:spPr>
          <a:xfrm>
            <a:off x="2938074" y="1870662"/>
            <a:ext cx="4614584"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发送后：每个符号对接收端而言的信息量为</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45" name="Picture 3"/>
          <p:cNvPicPr>
            <a:picLocks noChangeAspect="1" noChangeArrowheads="1"/>
          </p:cNvPicPr>
          <p:nvPr/>
        </p:nvPicPr>
        <p:blipFill>
          <a:blip r:embed="rId6" cstate="print"/>
          <a:srcRect/>
          <a:stretch>
            <a:fillRect/>
          </a:stretch>
        </p:blipFill>
        <p:spPr bwMode="auto">
          <a:xfrm rot="5400000">
            <a:off x="4976037" y="2395222"/>
            <a:ext cx="323606" cy="182415"/>
          </a:xfrm>
          <a:prstGeom prst="rect">
            <a:avLst/>
          </a:prstGeom>
          <a:noFill/>
          <a:ln w="9525">
            <a:noFill/>
            <a:miter lim="800000"/>
            <a:headEnd/>
            <a:tailEnd/>
          </a:ln>
          <a:effectLst/>
        </p:spPr>
      </p:pic>
      <p:graphicFrame>
        <p:nvGraphicFramePr>
          <p:cNvPr id="46085" name="Object 5"/>
          <p:cNvGraphicFramePr>
            <a:graphicFrameLocks noChangeAspect="1"/>
          </p:cNvGraphicFramePr>
          <p:nvPr/>
        </p:nvGraphicFramePr>
        <p:xfrm>
          <a:off x="5386388" y="2785337"/>
          <a:ext cx="1419225" cy="271462"/>
        </p:xfrm>
        <a:graphic>
          <a:graphicData uri="http://schemas.openxmlformats.org/presentationml/2006/ole">
            <p:oleObj spid="_x0000_s47108" name="Equation" r:id="rId7" imgW="1066680" imgH="203040" progId="Equation.DSMT4">
              <p:embed/>
            </p:oleObj>
          </a:graphicData>
        </a:graphic>
      </p:graphicFrame>
      <p:pic>
        <p:nvPicPr>
          <p:cNvPr id="47" name="Picture 3"/>
          <p:cNvPicPr>
            <a:picLocks noChangeAspect="1" noChangeArrowheads="1"/>
          </p:cNvPicPr>
          <p:nvPr/>
        </p:nvPicPr>
        <p:blipFill>
          <a:blip r:embed="rId6" cstate="print"/>
          <a:srcRect/>
          <a:stretch>
            <a:fillRect/>
          </a:stretch>
        </p:blipFill>
        <p:spPr bwMode="auto">
          <a:xfrm rot="5400000">
            <a:off x="4968946" y="3260010"/>
            <a:ext cx="323606" cy="182415"/>
          </a:xfrm>
          <a:prstGeom prst="rect">
            <a:avLst/>
          </a:prstGeom>
          <a:noFill/>
          <a:ln w="9525">
            <a:noFill/>
            <a:miter lim="800000"/>
            <a:headEnd/>
            <a:tailEnd/>
          </a:ln>
          <a:effectLst/>
        </p:spPr>
      </p:pic>
      <p:pic>
        <p:nvPicPr>
          <p:cNvPr id="47110" name="Picture 6"/>
          <p:cNvPicPr>
            <a:picLocks noChangeAspect="1" noChangeArrowheads="1"/>
          </p:cNvPicPr>
          <p:nvPr/>
        </p:nvPicPr>
        <p:blipFill>
          <a:blip r:embed="rId8" cstate="print"/>
          <a:srcRect/>
          <a:stretch>
            <a:fillRect/>
          </a:stretch>
        </p:blipFill>
        <p:spPr bwMode="auto">
          <a:xfrm>
            <a:off x="310654" y="1531101"/>
            <a:ext cx="2463011" cy="1860942"/>
          </a:xfrm>
          <a:prstGeom prst="rect">
            <a:avLst/>
          </a:prstGeom>
          <a:noFill/>
          <a:ln w="9525">
            <a:noFill/>
            <a:miter lim="800000"/>
            <a:headEnd/>
            <a:tailEnd/>
          </a:ln>
          <a:effectLst/>
        </p:spPr>
      </p:pic>
      <p:graphicFrame>
        <p:nvGraphicFramePr>
          <p:cNvPr id="47111" name="Object 7"/>
          <p:cNvGraphicFramePr>
            <a:graphicFrameLocks noChangeAspect="1"/>
          </p:cNvGraphicFramePr>
          <p:nvPr/>
        </p:nvGraphicFramePr>
        <p:xfrm>
          <a:off x="6863615" y="1903220"/>
          <a:ext cx="777374" cy="270391"/>
        </p:xfrm>
        <a:graphic>
          <a:graphicData uri="http://schemas.openxmlformats.org/presentationml/2006/ole">
            <p:oleObj spid="_x0000_s47111" name="Equation" r:id="rId9" imgW="583920" imgH="203040" progId="Equation.DSMT4">
              <p:embed/>
            </p:oleObj>
          </a:graphicData>
        </a:graphic>
      </p:graphicFrame>
      <p:sp>
        <p:nvSpPr>
          <p:cNvPr id="28" name="Rectangle 134"/>
          <p:cNvSpPr>
            <a:spLocks noChangeArrowheads="1"/>
          </p:cNvSpPr>
          <p:nvPr/>
        </p:nvSpPr>
        <p:spPr bwMode="auto">
          <a:xfrm>
            <a:off x="6507127" y="2270401"/>
            <a:ext cx="2328530"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kx="-3284103" algn="br" rotWithShape="0">
                    <a:srgbClr val="405D10">
                      <a:alpha val="50000"/>
                    </a:srgbClr>
                  </a:outerShdw>
                </a:effectLst>
              </a14:hiddenEffects>
            </a:ext>
          </a:extLst>
        </p:spPr>
        <p:txBody>
          <a:bodyPr wrap="square" anchor="ct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defRPr/>
            </a:pPr>
            <a:r>
              <a:rPr lang="zh-CN" altLang="en-US" sz="1600" b="1" dirty="0" smtClean="0">
                <a:solidFill>
                  <a:srgbClr val="0070C0"/>
                </a:solidFill>
                <a:latin typeface="微软雅黑" panose="020B0503020204020204" pitchFamily="34" charset="-122"/>
                <a:ea typeface="微软雅黑" panose="020B0503020204020204" pitchFamily="34" charset="-122"/>
              </a:rPr>
              <a:t>接收后仍有的不确定性</a:t>
            </a:r>
            <a:endParaRPr lang="en-US" altLang="zh-CN" sz="1600" b="1" dirty="0">
              <a:solidFill>
                <a:srgbClr val="0070C0"/>
              </a:solidFill>
              <a:latin typeface="微软雅黑" panose="020B0503020204020204" pitchFamily="34" charset="-122"/>
              <a:ea typeface="微软雅黑" panose="020B0503020204020204" pitchFamily="34" charset="-122"/>
            </a:endParaRPr>
          </a:p>
        </p:txBody>
      </p:sp>
      <p:sp>
        <p:nvSpPr>
          <p:cNvPr id="29" name="矩形 23"/>
          <p:cNvSpPr>
            <a:spLocks noChangeAspect="1" noChangeArrowheads="1"/>
          </p:cNvSpPr>
          <p:nvPr/>
        </p:nvSpPr>
        <p:spPr bwMode="auto">
          <a:xfrm>
            <a:off x="6517759" y="2309584"/>
            <a:ext cx="2211572" cy="337935"/>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grpSp>
        <p:nvGrpSpPr>
          <p:cNvPr id="22" name="组合 21"/>
          <p:cNvGrpSpPr/>
          <p:nvPr/>
        </p:nvGrpSpPr>
        <p:grpSpPr>
          <a:xfrm>
            <a:off x="3476852" y="3604436"/>
            <a:ext cx="3657600" cy="531642"/>
            <a:chOff x="7127272" y="2681303"/>
            <a:chExt cx="4112228" cy="853819"/>
          </a:xfrm>
        </p:grpSpPr>
        <p:sp>
          <p:nvSpPr>
            <p:cNvPr id="23" name="矩形 2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aphicFrame>
        <p:nvGraphicFramePr>
          <p:cNvPr id="46086" name="Object 6"/>
          <p:cNvGraphicFramePr>
            <a:graphicFrameLocks noChangeAspect="1"/>
          </p:cNvGraphicFramePr>
          <p:nvPr/>
        </p:nvGraphicFramePr>
        <p:xfrm>
          <a:off x="3578225" y="3703210"/>
          <a:ext cx="3424238" cy="438150"/>
        </p:xfrm>
        <a:graphic>
          <a:graphicData uri="http://schemas.openxmlformats.org/presentationml/2006/ole">
            <p:oleObj spid="_x0000_s47109" name="Equation" r:id="rId10" imgW="2374560" imgH="304560" progId="Equation.DSMT4">
              <p:embed/>
            </p:oleObj>
          </a:graphicData>
        </a:graphic>
      </p:graphicFrame>
      <p:grpSp>
        <p:nvGrpSpPr>
          <p:cNvPr id="25" name="Group 52"/>
          <p:cNvGrpSpPr>
            <a:grpSpLocks/>
          </p:cNvGrpSpPr>
          <p:nvPr/>
        </p:nvGrpSpPr>
        <p:grpSpPr bwMode="auto">
          <a:xfrm>
            <a:off x="485076" y="906288"/>
            <a:ext cx="279325" cy="283142"/>
            <a:chOff x="0" y="0"/>
            <a:chExt cx="1219200" cy="586868"/>
          </a:xfrm>
        </p:grpSpPr>
        <p:sp>
          <p:nvSpPr>
            <p:cNvPr id="30"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31"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1</a:t>
              </a:r>
              <a:endParaRPr lang="zh-CN" altLang="en-US" sz="1600" dirty="0"/>
            </a:p>
          </p:txBody>
        </p:sp>
      </p:grpSp>
      <p:sp>
        <p:nvSpPr>
          <p:cNvPr id="32" name="TextBox 27"/>
          <p:cNvSpPr txBox="1"/>
          <p:nvPr/>
        </p:nvSpPr>
        <p:spPr>
          <a:xfrm>
            <a:off x="794891" y="873308"/>
            <a:ext cx="1597435"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离散信道容量</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059131301"/>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9"/>
          <p:cNvSpPr txBox="1"/>
          <p:nvPr/>
        </p:nvSpPr>
        <p:spPr>
          <a:xfrm>
            <a:off x="2721876" y="1080282"/>
            <a:ext cx="4614584"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发送前：每个符号对接收端而言的信息量为</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18" name="TextBox 10"/>
          <p:cNvSpPr txBox="1"/>
          <p:nvPr/>
        </p:nvSpPr>
        <p:spPr>
          <a:xfrm>
            <a:off x="850468" y="2764059"/>
            <a:ext cx="1307859" cy="338554"/>
          </a:xfrm>
          <a:prstGeom prst="rect">
            <a:avLst/>
          </a:prstGeom>
          <a:noFill/>
        </p:spPr>
        <p:txBody>
          <a:bodyPr wrap="square" rtlCol="0">
            <a:spAutoFit/>
          </a:bodyPr>
          <a:lstStyle/>
          <a:p>
            <a:pPr algn="just"/>
            <a:r>
              <a:rPr lang="zh-CN" altLang="en-US" sz="1600" b="1" dirty="0" smtClean="0">
                <a:solidFill>
                  <a:srgbClr val="FF0000"/>
                </a:solidFill>
                <a:latin typeface="微软雅黑" panose="020B0503020204020204" pitchFamily="34" charset="-122"/>
                <a:ea typeface="微软雅黑" panose="020B0503020204020204" pitchFamily="34" charset="-122"/>
              </a:rPr>
              <a:t>无噪声信道</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728507" y="2677765"/>
            <a:ext cx="3052800" cy="0"/>
          </a:xfrm>
          <a:prstGeom prst="line">
            <a:avLst/>
          </a:prstGeom>
          <a:ln w="3175">
            <a:solidFill>
              <a:schemeClr val="tx1">
                <a:lumMod val="75000"/>
                <a:lumOff val="2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7" name="TextBox 19"/>
          <p:cNvSpPr txBox="1"/>
          <p:nvPr/>
        </p:nvSpPr>
        <p:spPr>
          <a:xfrm>
            <a:off x="3728507" y="2340939"/>
            <a:ext cx="2447716"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传输的信息量</a:t>
            </a:r>
            <a:r>
              <a:rPr lang="en-US" altLang="zh-CN" sz="1600" b="1" dirty="0" smtClean="0">
                <a:solidFill>
                  <a:srgbClr val="0070C0"/>
                </a:solidFill>
                <a:latin typeface="微软雅黑" panose="020B0503020204020204" pitchFamily="34" charset="-122"/>
                <a:ea typeface="微软雅黑" panose="020B0503020204020204" pitchFamily="34" charset="-122"/>
              </a:rPr>
              <a:t>=</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46082" name="Picture 2"/>
          <p:cNvPicPr>
            <a:picLocks noChangeAspect="1" noChangeArrowheads="1"/>
          </p:cNvPicPr>
          <p:nvPr/>
        </p:nvPicPr>
        <p:blipFill>
          <a:blip r:embed="rId4" cstate="print"/>
          <a:srcRect/>
          <a:stretch>
            <a:fillRect/>
          </a:stretch>
        </p:blipFill>
        <p:spPr bwMode="auto">
          <a:xfrm>
            <a:off x="559423" y="1020118"/>
            <a:ext cx="1854162" cy="1621067"/>
          </a:xfrm>
          <a:prstGeom prst="rect">
            <a:avLst/>
          </a:prstGeom>
          <a:noFill/>
          <a:ln w="9525">
            <a:noFill/>
            <a:miter lim="800000"/>
            <a:headEnd/>
            <a:tailEnd/>
          </a:ln>
          <a:effectLst/>
        </p:spPr>
      </p:pic>
      <p:graphicFrame>
        <p:nvGraphicFramePr>
          <p:cNvPr id="46083" name="Object 3"/>
          <p:cNvGraphicFramePr>
            <a:graphicFrameLocks noChangeAspect="1"/>
          </p:cNvGraphicFramePr>
          <p:nvPr/>
        </p:nvGraphicFramePr>
        <p:xfrm>
          <a:off x="6702786" y="1008461"/>
          <a:ext cx="2100965" cy="492640"/>
        </p:xfrm>
        <a:graphic>
          <a:graphicData uri="http://schemas.openxmlformats.org/presentationml/2006/ole">
            <p:oleObj spid="_x0000_s92162" name="Equation" r:id="rId5" imgW="1841400" imgH="431640" progId="Equation.DSMT4">
              <p:embed/>
            </p:oleObj>
          </a:graphicData>
        </a:graphic>
      </p:graphicFrame>
      <p:sp>
        <p:nvSpPr>
          <p:cNvPr id="43" name="TextBox 9"/>
          <p:cNvSpPr txBox="1"/>
          <p:nvPr/>
        </p:nvSpPr>
        <p:spPr>
          <a:xfrm>
            <a:off x="2714781" y="1519773"/>
            <a:ext cx="4614584"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发送后：每个符号对接收端而言的信息量为</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aphicFrame>
        <p:nvGraphicFramePr>
          <p:cNvPr id="46084" name="Object 4"/>
          <p:cNvGraphicFramePr>
            <a:graphicFrameLocks noChangeAspect="1"/>
          </p:cNvGraphicFramePr>
          <p:nvPr/>
        </p:nvGraphicFramePr>
        <p:xfrm>
          <a:off x="6645641" y="1536540"/>
          <a:ext cx="222988" cy="312183"/>
        </p:xfrm>
        <a:graphic>
          <a:graphicData uri="http://schemas.openxmlformats.org/presentationml/2006/ole">
            <p:oleObj spid="_x0000_s92163" name="Equation" r:id="rId6" imgW="126720" imgH="177480" progId="Equation.DSMT4">
              <p:embed/>
            </p:oleObj>
          </a:graphicData>
        </a:graphic>
      </p:graphicFrame>
      <p:pic>
        <p:nvPicPr>
          <p:cNvPr id="45" name="Picture 3"/>
          <p:cNvPicPr>
            <a:picLocks noChangeAspect="1" noChangeArrowheads="1"/>
          </p:cNvPicPr>
          <p:nvPr/>
        </p:nvPicPr>
        <p:blipFill>
          <a:blip r:embed="rId7" cstate="print"/>
          <a:srcRect/>
          <a:stretch>
            <a:fillRect/>
          </a:stretch>
        </p:blipFill>
        <p:spPr bwMode="auto">
          <a:xfrm rot="5400000">
            <a:off x="4752748" y="1991145"/>
            <a:ext cx="323606" cy="182415"/>
          </a:xfrm>
          <a:prstGeom prst="rect">
            <a:avLst/>
          </a:prstGeom>
          <a:noFill/>
          <a:ln w="9525">
            <a:noFill/>
            <a:miter lim="800000"/>
            <a:headEnd/>
            <a:tailEnd/>
          </a:ln>
          <a:effectLst/>
        </p:spPr>
      </p:pic>
      <p:graphicFrame>
        <p:nvGraphicFramePr>
          <p:cNvPr id="46085" name="Object 5"/>
          <p:cNvGraphicFramePr>
            <a:graphicFrameLocks noChangeAspect="1"/>
          </p:cNvGraphicFramePr>
          <p:nvPr/>
        </p:nvGraphicFramePr>
        <p:xfrm>
          <a:off x="5225292" y="2392246"/>
          <a:ext cx="1487156" cy="270392"/>
        </p:xfrm>
        <a:graphic>
          <a:graphicData uri="http://schemas.openxmlformats.org/presentationml/2006/ole">
            <p:oleObj spid="_x0000_s92164" name="Equation" r:id="rId8" imgW="1117440" imgH="203040" progId="Equation.DSMT4">
              <p:embed/>
            </p:oleObj>
          </a:graphicData>
        </a:graphic>
      </p:graphicFrame>
      <p:pic>
        <p:nvPicPr>
          <p:cNvPr id="47" name="Picture 3"/>
          <p:cNvPicPr>
            <a:picLocks noChangeAspect="1" noChangeArrowheads="1"/>
          </p:cNvPicPr>
          <p:nvPr/>
        </p:nvPicPr>
        <p:blipFill>
          <a:blip r:embed="rId7" cstate="print"/>
          <a:srcRect/>
          <a:stretch>
            <a:fillRect/>
          </a:stretch>
        </p:blipFill>
        <p:spPr bwMode="auto">
          <a:xfrm rot="5400000">
            <a:off x="4756286" y="2855956"/>
            <a:ext cx="323606" cy="182415"/>
          </a:xfrm>
          <a:prstGeom prst="rect">
            <a:avLst/>
          </a:prstGeom>
          <a:noFill/>
          <a:ln w="9525">
            <a:noFill/>
            <a:miter lim="800000"/>
            <a:headEnd/>
            <a:tailEnd/>
          </a:ln>
          <a:effectLst/>
        </p:spPr>
      </p:pic>
      <p:grpSp>
        <p:nvGrpSpPr>
          <p:cNvPr id="2" name="组合 23"/>
          <p:cNvGrpSpPr/>
          <p:nvPr/>
        </p:nvGrpSpPr>
        <p:grpSpPr>
          <a:xfrm>
            <a:off x="2953140" y="3221631"/>
            <a:ext cx="4287632" cy="584829"/>
            <a:chOff x="7127272" y="2681303"/>
            <a:chExt cx="4112228" cy="853819"/>
          </a:xfrm>
        </p:grpSpPr>
        <p:sp>
          <p:nvSpPr>
            <p:cNvPr id="25" name="矩形 24"/>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8"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aphicFrame>
        <p:nvGraphicFramePr>
          <p:cNvPr id="46086" name="Object 6"/>
          <p:cNvGraphicFramePr>
            <a:graphicFrameLocks noChangeAspect="1"/>
          </p:cNvGraphicFramePr>
          <p:nvPr/>
        </p:nvGraphicFramePr>
        <p:xfrm>
          <a:off x="2979738" y="3296097"/>
          <a:ext cx="4191000" cy="420688"/>
        </p:xfrm>
        <a:graphic>
          <a:graphicData uri="http://schemas.openxmlformats.org/presentationml/2006/ole">
            <p:oleObj spid="_x0000_s92165" name="Equation" r:id="rId9" imgW="2908080" imgH="291960" progId="Equation.DSMT4">
              <p:embed/>
            </p:oleObj>
          </a:graphicData>
        </a:graphic>
      </p:graphicFrame>
      <p:sp>
        <p:nvSpPr>
          <p:cNvPr id="92166" name="Rectangle 6"/>
          <p:cNvSpPr>
            <a:spLocks noChangeArrowheads="1"/>
          </p:cNvSpPr>
          <p:nvPr/>
        </p:nvSpPr>
        <p:spPr bwMode="auto">
          <a:xfrm>
            <a:off x="786805" y="4128163"/>
            <a:ext cx="7644814" cy="6644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6388" algn="just"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FF0000"/>
                </a:solidFill>
                <a:latin typeface="微软雅黑" panose="020B0503020204020204" pitchFamily="34" charset="-122"/>
                <a:ea typeface="微软雅黑" panose="020B0503020204020204" pitchFamily="34" charset="-122"/>
              </a:rPr>
              <a:t>意义：系统的实际传输速率不超过信道容量则理论上总能找到一种信道编码方法</a:t>
            </a:r>
            <a:endParaRPr lang="en-US" altLang="zh-CN" sz="1600" b="1" dirty="0" smtClean="0">
              <a:solidFill>
                <a:srgbClr val="FF0000"/>
              </a:solidFill>
              <a:latin typeface="微软雅黑" panose="020B0503020204020204" pitchFamily="34" charset="-122"/>
              <a:ea typeface="微软雅黑" panose="020B0503020204020204" pitchFamily="34" charset="-122"/>
            </a:endParaRPr>
          </a:p>
          <a:p>
            <a:pPr marL="0" marR="0" lvl="0" indent="306388" algn="just" defTabSz="914400" rtl="0" eaLnBrk="1" fontAlgn="base" latinLnBrk="0" hangingPunct="1">
              <a:lnSpc>
                <a:spcPct val="150000"/>
              </a:lnSpc>
              <a:spcBef>
                <a:spcPct val="0"/>
              </a:spcBef>
              <a:spcAft>
                <a:spcPct val="0"/>
              </a:spcAft>
              <a:buClrTx/>
              <a:buSzTx/>
              <a:buFontTx/>
              <a:buNone/>
              <a:tabLst/>
            </a:pPr>
            <a:r>
              <a:rPr lang="zh-CN" altLang="en-US" sz="1600" b="1" dirty="0" smtClean="0">
                <a:solidFill>
                  <a:srgbClr val="FF0000"/>
                </a:solidFill>
                <a:latin typeface="微软雅黑" panose="020B0503020204020204" pitchFamily="34" charset="-122"/>
                <a:ea typeface="微软雅黑" panose="020B0503020204020204" pitchFamily="34" charset="-122"/>
              </a:rPr>
              <a:t>使得传输实现零差错，反之则一定会出现传输差错。</a:t>
            </a:r>
          </a:p>
        </p:txBody>
      </p:sp>
      <p:sp>
        <p:nvSpPr>
          <p:cNvPr id="22" name="矩形 23"/>
          <p:cNvSpPr>
            <a:spLocks noChangeAspect="1" noChangeArrowheads="1"/>
          </p:cNvSpPr>
          <p:nvPr/>
        </p:nvSpPr>
        <p:spPr bwMode="auto">
          <a:xfrm>
            <a:off x="1105786" y="4095854"/>
            <a:ext cx="7240771" cy="752593"/>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4059131301"/>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52"/>
          <p:cNvGrpSpPr>
            <a:grpSpLocks/>
          </p:cNvGrpSpPr>
          <p:nvPr/>
        </p:nvGrpSpPr>
        <p:grpSpPr bwMode="auto">
          <a:xfrm>
            <a:off x="400012" y="821224"/>
            <a:ext cx="279325" cy="283142"/>
            <a:chOff x="0" y="0"/>
            <a:chExt cx="1219200" cy="586868"/>
          </a:xfrm>
        </p:grpSpPr>
        <p:sp>
          <p:nvSpPr>
            <p:cNvPr id="40"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41"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2</a:t>
              </a:r>
              <a:endParaRPr lang="zh-CN" altLang="en-US" sz="1600" dirty="0"/>
            </a:p>
          </p:txBody>
        </p:sp>
      </p:grpSp>
      <p:sp>
        <p:nvSpPr>
          <p:cNvPr id="42" name="TextBox 27"/>
          <p:cNvSpPr txBox="1"/>
          <p:nvPr/>
        </p:nvSpPr>
        <p:spPr>
          <a:xfrm>
            <a:off x="709827" y="788244"/>
            <a:ext cx="1703761"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连续信道容量</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pic>
        <p:nvPicPr>
          <p:cNvPr id="25" name="图片 24" descr="22.调频收音机.jpg"/>
          <p:cNvPicPr>
            <a:picLocks noChangeAspect="1"/>
          </p:cNvPicPr>
          <p:nvPr/>
        </p:nvPicPr>
        <p:blipFill>
          <a:blip r:embed="rId4" cstate="print"/>
          <a:stretch>
            <a:fillRect/>
          </a:stretch>
        </p:blipFill>
        <p:spPr>
          <a:xfrm>
            <a:off x="3723354" y="871860"/>
            <a:ext cx="1775623" cy="1463757"/>
          </a:xfrm>
          <a:prstGeom prst="rect">
            <a:avLst/>
          </a:prstGeom>
        </p:spPr>
      </p:pic>
      <p:pic>
        <p:nvPicPr>
          <p:cNvPr id="48135" name="Picture 7"/>
          <p:cNvPicPr>
            <a:picLocks noChangeAspect="1" noChangeArrowheads="1"/>
          </p:cNvPicPr>
          <p:nvPr/>
        </p:nvPicPr>
        <p:blipFill>
          <a:blip r:embed="rId5" cstate="print"/>
          <a:srcRect/>
          <a:stretch>
            <a:fillRect/>
          </a:stretch>
        </p:blipFill>
        <p:spPr bwMode="auto">
          <a:xfrm>
            <a:off x="5730411" y="973747"/>
            <a:ext cx="2998935" cy="1204593"/>
          </a:xfrm>
          <a:prstGeom prst="rect">
            <a:avLst/>
          </a:prstGeom>
          <a:noFill/>
          <a:ln w="9525">
            <a:noFill/>
            <a:miter lim="800000"/>
            <a:headEnd/>
            <a:tailEnd/>
          </a:ln>
          <a:effectLst/>
        </p:spPr>
      </p:pic>
      <p:pic>
        <p:nvPicPr>
          <p:cNvPr id="48136" name="Picture 8"/>
          <p:cNvPicPr>
            <a:picLocks noChangeAspect="1" noChangeArrowheads="1"/>
          </p:cNvPicPr>
          <p:nvPr/>
        </p:nvPicPr>
        <p:blipFill>
          <a:blip r:embed="rId6" cstate="print"/>
          <a:srcRect/>
          <a:stretch>
            <a:fillRect/>
          </a:stretch>
        </p:blipFill>
        <p:spPr bwMode="auto">
          <a:xfrm>
            <a:off x="4434775" y="2636071"/>
            <a:ext cx="3762928" cy="1201607"/>
          </a:xfrm>
          <a:prstGeom prst="rect">
            <a:avLst/>
          </a:prstGeom>
          <a:noFill/>
          <a:ln w="9525">
            <a:noFill/>
            <a:miter lim="800000"/>
            <a:headEnd/>
            <a:tailEnd/>
          </a:ln>
          <a:effectLst/>
        </p:spPr>
      </p:pic>
      <p:grpSp>
        <p:nvGrpSpPr>
          <p:cNvPr id="23" name="组合 22"/>
          <p:cNvGrpSpPr/>
          <p:nvPr/>
        </p:nvGrpSpPr>
        <p:grpSpPr>
          <a:xfrm>
            <a:off x="486435" y="1339676"/>
            <a:ext cx="2809665" cy="1467306"/>
            <a:chOff x="7127272" y="2681303"/>
            <a:chExt cx="4112228" cy="853819"/>
          </a:xfrm>
        </p:grpSpPr>
        <p:sp>
          <p:nvSpPr>
            <p:cNvPr id="24" name="矩形 23"/>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8"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aphicFrame>
        <p:nvGraphicFramePr>
          <p:cNvPr id="46086" name="Object 6"/>
          <p:cNvGraphicFramePr>
            <a:graphicFrameLocks noChangeAspect="1"/>
          </p:cNvGraphicFramePr>
          <p:nvPr/>
        </p:nvGraphicFramePr>
        <p:xfrm>
          <a:off x="557928" y="1423686"/>
          <a:ext cx="2655888" cy="1358900"/>
        </p:xfrm>
        <a:graphic>
          <a:graphicData uri="http://schemas.openxmlformats.org/presentationml/2006/ole">
            <p:oleObj spid="_x0000_s48133" name="Equation" r:id="rId7" imgW="1841400" imgH="939600" progId="Equation.DSMT4">
              <p:embed/>
            </p:oleObj>
          </a:graphicData>
        </a:graphic>
      </p:graphicFrame>
      <p:sp>
        <p:nvSpPr>
          <p:cNvPr id="27" name="TextBox 19"/>
          <p:cNvSpPr txBox="1"/>
          <p:nvPr/>
        </p:nvSpPr>
        <p:spPr>
          <a:xfrm>
            <a:off x="6705504" y="3404198"/>
            <a:ext cx="1205126"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高斯白噪声</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29" name="TextBox 27"/>
          <p:cNvSpPr txBox="1"/>
          <p:nvPr/>
        </p:nvSpPr>
        <p:spPr>
          <a:xfrm>
            <a:off x="840967" y="2875761"/>
            <a:ext cx="2242490" cy="338554"/>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带宽和信噪比可以互换</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pic>
        <p:nvPicPr>
          <p:cNvPr id="48134" name="Picture 6" descr="F:\！2023-2024(2)任务\2 修改PPT\2 通原\1 通原最新版PPT(2023.12.21)\1 授课PPT\插图\第4章 信道\补23.jpg"/>
          <p:cNvPicPr>
            <a:picLocks noChangeAspect="1" noChangeArrowheads="1"/>
          </p:cNvPicPr>
          <p:nvPr/>
        </p:nvPicPr>
        <p:blipFill>
          <a:blip r:embed="rId8" cstate="print"/>
          <a:srcRect/>
          <a:stretch>
            <a:fillRect/>
          </a:stretch>
        </p:blipFill>
        <p:spPr bwMode="auto">
          <a:xfrm>
            <a:off x="1316812" y="3357003"/>
            <a:ext cx="1373225" cy="1637636"/>
          </a:xfrm>
          <a:prstGeom prst="rect">
            <a:avLst/>
          </a:prstGeom>
          <a:noFill/>
        </p:spPr>
      </p:pic>
    </p:spTree>
    <p:extLst>
      <p:ext uri="{BB962C8B-B14F-4D97-AF65-F5344CB8AC3E}">
        <p14:creationId xmlns:p14="http://schemas.microsoft.com/office/powerpoint/2010/main" xmlns="" val="4059131301"/>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8"/>
          <p:cNvGrpSpPr/>
          <p:nvPr/>
        </p:nvGrpSpPr>
        <p:grpSpPr>
          <a:xfrm>
            <a:off x="1582232" y="910208"/>
            <a:ext cx="2047220" cy="2008098"/>
            <a:chOff x="1905879" y="1524118"/>
            <a:chExt cx="2702662" cy="2692842"/>
          </a:xfrm>
        </p:grpSpPr>
        <p:sp>
          <p:nvSpPr>
            <p:cNvPr id="10" name="空心弧 9"/>
            <p:cNvSpPr/>
            <p:nvPr/>
          </p:nvSpPr>
          <p:spPr>
            <a:xfrm rot="5460000">
              <a:off x="1916660" y="1525079"/>
              <a:ext cx="2691881" cy="2691881"/>
            </a:xfrm>
            <a:prstGeom prst="blockArc">
              <a:avLst>
                <a:gd name="adj1" fmla="val 10745128"/>
                <a:gd name="adj2" fmla="val 21536034"/>
                <a:gd name="adj3" fmla="val 29560"/>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1905879" y="3424156"/>
              <a:ext cx="1368152" cy="792361"/>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05879" y="1524118"/>
              <a:ext cx="1368152" cy="798339"/>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3" name="组合 12"/>
          <p:cNvGrpSpPr/>
          <p:nvPr/>
        </p:nvGrpSpPr>
        <p:grpSpPr>
          <a:xfrm>
            <a:off x="373243" y="891183"/>
            <a:ext cx="2047220" cy="2039783"/>
            <a:chOff x="544490" y="1524116"/>
            <a:chExt cx="2702662" cy="2692843"/>
          </a:xfrm>
        </p:grpSpPr>
        <p:sp>
          <p:nvSpPr>
            <p:cNvPr id="14" name="空心弧 13"/>
            <p:cNvSpPr/>
            <p:nvPr/>
          </p:nvSpPr>
          <p:spPr>
            <a:xfrm rot="5460000">
              <a:off x="555271" y="1525078"/>
              <a:ext cx="2691881" cy="2691881"/>
            </a:xfrm>
            <a:prstGeom prst="blockArc">
              <a:avLst>
                <a:gd name="adj1" fmla="val 10745128"/>
                <a:gd name="adj2" fmla="val 21536034"/>
                <a:gd name="adj3" fmla="val 29560"/>
              </a:avLst>
            </a:prstGeom>
            <a:solidFill>
              <a:srgbClr val="E46C0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8" rIns="204240" bIns="234758" numCol="1" spcCol="953" anchor="ctr" anchorCtr="0">
              <a:noAutofit/>
            </a:bodyPr>
            <a:lstStyle/>
            <a:p>
              <a:pPr algn="ctr" defTabSz="1200150">
                <a:lnSpc>
                  <a:spcPct val="90000"/>
                </a:lnSpc>
                <a:spcBef>
                  <a:spcPct val="0"/>
                </a:spcBef>
                <a:spcAft>
                  <a:spcPct val="35000"/>
                </a:spcAft>
              </a:pPr>
              <a:endParaRPr lang="zh-CN" altLang="en-US" sz="2700"/>
            </a:p>
          </p:txBody>
        </p:sp>
        <p:sp>
          <p:nvSpPr>
            <p:cNvPr id="15" name="矩形 14"/>
            <p:cNvSpPr/>
            <p:nvPr/>
          </p:nvSpPr>
          <p:spPr>
            <a:xfrm>
              <a:off x="544490" y="3424155"/>
              <a:ext cx="1368152" cy="792361"/>
            </a:xfrm>
            <a:prstGeom prst="rect">
              <a:avLst/>
            </a:prstGeom>
            <a:solidFill>
              <a:srgbClr val="E46C0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8" rIns="204240" bIns="234758" numCol="1" spcCol="953" anchor="ctr" anchorCtr="0">
              <a:noAutofit/>
            </a:bodyPr>
            <a:lstStyle/>
            <a:p>
              <a:pPr algn="ctr" defTabSz="1200150">
                <a:lnSpc>
                  <a:spcPct val="90000"/>
                </a:lnSpc>
                <a:spcBef>
                  <a:spcPct val="0"/>
                </a:spcBef>
                <a:spcAft>
                  <a:spcPct val="35000"/>
                </a:spcAft>
              </a:pPr>
              <a:endParaRPr lang="zh-CN" altLang="en-US" sz="2700"/>
            </a:p>
          </p:txBody>
        </p:sp>
        <p:sp>
          <p:nvSpPr>
            <p:cNvPr id="16" name="矩形 15"/>
            <p:cNvSpPr/>
            <p:nvPr/>
          </p:nvSpPr>
          <p:spPr>
            <a:xfrm>
              <a:off x="544490" y="1524116"/>
              <a:ext cx="1368152" cy="798339"/>
            </a:xfrm>
            <a:prstGeom prst="rect">
              <a:avLst/>
            </a:prstGeom>
            <a:solidFill>
              <a:srgbClr val="E46C0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8" rIns="204240" bIns="234758" numCol="1" spcCol="953" anchor="ctr" anchorCtr="0">
              <a:noAutofit/>
            </a:bodyPr>
            <a:lstStyle/>
            <a:p>
              <a:pPr algn="ctr" defTabSz="1200150">
                <a:lnSpc>
                  <a:spcPct val="90000"/>
                </a:lnSpc>
                <a:spcBef>
                  <a:spcPct val="0"/>
                </a:spcBef>
                <a:spcAft>
                  <a:spcPct val="35000"/>
                </a:spcAft>
              </a:pPr>
              <a:endParaRPr lang="zh-CN" altLang="en-US" sz="2700"/>
            </a:p>
          </p:txBody>
        </p:sp>
      </p:grpSp>
      <p:grpSp>
        <p:nvGrpSpPr>
          <p:cNvPr id="9" name="组合 16"/>
          <p:cNvGrpSpPr/>
          <p:nvPr/>
        </p:nvGrpSpPr>
        <p:grpSpPr>
          <a:xfrm>
            <a:off x="-783370" y="699543"/>
            <a:ext cx="2039055" cy="2454518"/>
            <a:chOff x="-805315" y="1277331"/>
            <a:chExt cx="2691881" cy="3240360"/>
          </a:xfrm>
        </p:grpSpPr>
        <p:sp>
          <p:nvSpPr>
            <p:cNvPr id="18" name="空心弧 17"/>
            <p:cNvSpPr/>
            <p:nvPr/>
          </p:nvSpPr>
          <p:spPr>
            <a:xfrm rot="5460000">
              <a:off x="-805315" y="1525078"/>
              <a:ext cx="2691881" cy="2691881"/>
            </a:xfrm>
            <a:prstGeom prst="blockArc">
              <a:avLst>
                <a:gd name="adj1" fmla="val 10745128"/>
                <a:gd name="adj2" fmla="val 21536034"/>
                <a:gd name="adj3" fmla="val 29560"/>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13" name="组合 18"/>
            <p:cNvGrpSpPr/>
            <p:nvPr/>
          </p:nvGrpSpPr>
          <p:grpSpPr>
            <a:xfrm rot="10800000" flipH="1">
              <a:off x="531174" y="1277331"/>
              <a:ext cx="216024" cy="3240360"/>
              <a:chOff x="1601672" y="-1118831"/>
              <a:chExt cx="154347" cy="9144000"/>
            </a:xfrm>
          </p:grpSpPr>
          <p:pic>
            <p:nvPicPr>
              <p:cNvPr id="20" name="Picture 3"/>
              <p:cNvPicPr>
                <a:picLocks noChangeAspect="1" noChangeArrowheads="1"/>
              </p:cNvPicPr>
              <p:nvPr/>
            </p:nvPicPr>
            <p:blipFill rotWithShape="1">
              <a:blip r:embed="rId5" cstate="screen">
                <a:extLst>
                  <a:ext uri="{28A0092B-C50C-407E-A947-70E740481C1C}">
                    <a14:useLocalDpi xmlns:a14="http://schemas.microsoft.com/office/drawing/2010/main" xmlns=""/>
                  </a:ext>
                </a:extLst>
              </a:blip>
              <a:srcRect/>
              <a:stretch>
                <a:fillRect/>
              </a:stretch>
            </p:blipFill>
            <p:spPr bwMode="auto">
              <a:xfrm rot="5400000">
                <a:off x="-2886388" y="3382761"/>
                <a:ext cx="9144000" cy="1408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矩形 20"/>
              <p:cNvSpPr/>
              <p:nvPr/>
            </p:nvSpPr>
            <p:spPr>
              <a:xfrm rot="5400000">
                <a:off x="-2127855" y="3519835"/>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sp>
        <p:nvSpPr>
          <p:cNvPr id="23" name="TextBox 35"/>
          <p:cNvSpPr txBox="1"/>
          <p:nvPr/>
        </p:nvSpPr>
        <p:spPr>
          <a:xfrm>
            <a:off x="611084" y="1432361"/>
            <a:ext cx="669735" cy="646331"/>
          </a:xfrm>
          <a:prstGeom prst="rect">
            <a:avLst/>
          </a:prstGeom>
          <a:noFill/>
        </p:spPr>
        <p:txBody>
          <a:bodyPr wrap="square" rtlCol="0">
            <a:spAutoFit/>
          </a:bodyPr>
          <a:lstStyle>
            <a:defPPr>
              <a:defRPr lang="zh-CN"/>
            </a:defPPr>
            <a:lvl1pPr>
              <a:defRPr sz="3600" b="1" spc="300">
                <a:solidFill>
                  <a:schemeClr val="tx1">
                    <a:lumMod val="75000"/>
                    <a:lumOff val="25000"/>
                  </a:schemeClr>
                </a:solidFill>
                <a:latin typeface="Agency FB" panose="020B0503020202020204" pitchFamily="34" charset="0"/>
                <a:ea typeface="微软雅黑" panose="020B0503020204020204" pitchFamily="34" charset="-122"/>
                <a:cs typeface="Arial Unicode MS" pitchFamily="34" charset="-122"/>
              </a:defRPr>
            </a:lvl1pPr>
          </a:lstStyle>
          <a:p>
            <a:pPr algn="ctr"/>
            <a:endParaRPr lang="zh-CN" altLang="en-US" dirty="0">
              <a:solidFill>
                <a:schemeClr val="bg1"/>
              </a:solidFill>
              <a:effectLst>
                <a:outerShdw blurRad="38100" dist="38100" dir="2700000" algn="tl">
                  <a:srgbClr val="000000">
                    <a:alpha val="43137"/>
                  </a:srgbClr>
                </a:outerShdw>
              </a:effectLst>
            </a:endParaRPr>
          </a:p>
        </p:txBody>
      </p:sp>
      <p:sp>
        <p:nvSpPr>
          <p:cNvPr id="31" name="TextBox 43"/>
          <p:cNvSpPr txBox="1"/>
          <p:nvPr/>
        </p:nvSpPr>
        <p:spPr>
          <a:xfrm>
            <a:off x="6173080" y="935424"/>
            <a:ext cx="567950" cy="461665"/>
          </a:xfrm>
          <a:prstGeom prst="rect">
            <a:avLst/>
          </a:prstGeom>
          <a:noFill/>
        </p:spPr>
        <p:txBody>
          <a:bodyPr wrap="square" rtlCol="0">
            <a:spAutoFit/>
          </a:bodyPr>
          <a:lstStyle/>
          <a:p>
            <a:pPr algn="just"/>
            <a:r>
              <a:rPr lang="en-US" altLang="zh-CN" sz="2400" b="1" dirty="0" smtClean="0">
                <a:solidFill>
                  <a:srgbClr val="0070C0"/>
                </a:solidFill>
                <a:latin typeface="微软雅黑" panose="020B0503020204020204" pitchFamily="34" charset="-122"/>
                <a:ea typeface="微软雅黑" panose="020B0503020204020204" pitchFamily="34" charset="-122"/>
              </a:rPr>
              <a:t>A</a:t>
            </a:r>
          </a:p>
        </p:txBody>
      </p:sp>
      <p:sp>
        <p:nvSpPr>
          <p:cNvPr id="32" name="TextBox 44"/>
          <p:cNvSpPr txBox="1"/>
          <p:nvPr/>
        </p:nvSpPr>
        <p:spPr>
          <a:xfrm>
            <a:off x="6173441" y="1488318"/>
            <a:ext cx="578219" cy="461665"/>
          </a:xfrm>
          <a:prstGeom prst="rect">
            <a:avLst/>
          </a:prstGeom>
          <a:noFill/>
        </p:spPr>
        <p:txBody>
          <a:bodyPr wrap="square" rtlCol="0">
            <a:spAutoFit/>
          </a:bodyPr>
          <a:lstStyle/>
          <a:p>
            <a:pPr algn="just"/>
            <a:r>
              <a:rPr lang="en-US" altLang="zh-CN" sz="2400" b="1" dirty="0" smtClean="0">
                <a:solidFill>
                  <a:srgbClr val="E46C0A"/>
                </a:solidFill>
                <a:latin typeface="微软雅黑" panose="020B0503020204020204" pitchFamily="34" charset="-122"/>
                <a:ea typeface="微软雅黑" panose="020B0503020204020204" pitchFamily="34" charset="-122"/>
              </a:rPr>
              <a:t>B</a:t>
            </a:r>
          </a:p>
        </p:txBody>
      </p:sp>
      <p:sp>
        <p:nvSpPr>
          <p:cNvPr id="33" name="TextBox 45"/>
          <p:cNvSpPr txBox="1"/>
          <p:nvPr/>
        </p:nvSpPr>
        <p:spPr>
          <a:xfrm>
            <a:off x="6168964" y="2062478"/>
            <a:ext cx="465737" cy="461665"/>
          </a:xfrm>
          <a:prstGeom prst="rect">
            <a:avLst/>
          </a:prstGeom>
          <a:noFill/>
        </p:spPr>
        <p:txBody>
          <a:bodyPr wrap="square" rtlCol="0">
            <a:spAutoFit/>
          </a:bodyPr>
          <a:lstStyle/>
          <a:p>
            <a:pPr algn="just"/>
            <a:r>
              <a:rPr lang="en-US" altLang="zh-CN" sz="2400" b="1" dirty="0" smtClean="0">
                <a:solidFill>
                  <a:srgbClr val="0070C0"/>
                </a:solidFill>
                <a:latin typeface="微软雅黑" panose="020B0503020204020204" pitchFamily="34" charset="-122"/>
                <a:ea typeface="微软雅黑" panose="020B0503020204020204" pitchFamily="34" charset="-122"/>
              </a:rPr>
              <a:t>C</a:t>
            </a:r>
          </a:p>
        </p:txBody>
      </p:sp>
      <p:graphicFrame>
        <p:nvGraphicFramePr>
          <p:cNvPr id="36" name="Object 6"/>
          <p:cNvGraphicFramePr>
            <a:graphicFrameLocks noChangeAspect="1"/>
          </p:cNvGraphicFramePr>
          <p:nvPr/>
        </p:nvGraphicFramePr>
        <p:xfrm>
          <a:off x="3806820" y="1467595"/>
          <a:ext cx="1941512" cy="698500"/>
        </p:xfrm>
        <a:graphic>
          <a:graphicData uri="http://schemas.openxmlformats.org/presentationml/2006/ole">
            <p:oleObj spid="_x0000_s49154" name="Equation" r:id="rId6" imgW="1346040" imgH="482400" progId="Equation.DSMT4">
              <p:embed/>
            </p:oleObj>
          </a:graphicData>
        </a:graphic>
      </p:graphicFrame>
      <p:graphicFrame>
        <p:nvGraphicFramePr>
          <p:cNvPr id="49155" name="Object 3"/>
          <p:cNvGraphicFramePr>
            <a:graphicFrameLocks noChangeAspect="1"/>
          </p:cNvGraphicFramePr>
          <p:nvPr/>
        </p:nvGraphicFramePr>
        <p:xfrm>
          <a:off x="6584197" y="1010092"/>
          <a:ext cx="1845508" cy="287079"/>
        </p:xfrm>
        <a:graphic>
          <a:graphicData uri="http://schemas.openxmlformats.org/presentationml/2006/ole">
            <p:oleObj spid="_x0000_s49155" name="Equation" r:id="rId7" imgW="1143000" imgH="177480" progId="Equation.DSMT4">
              <p:embed/>
            </p:oleObj>
          </a:graphicData>
        </a:graphic>
      </p:graphicFrame>
      <p:graphicFrame>
        <p:nvGraphicFramePr>
          <p:cNvPr id="49156" name="Object 4"/>
          <p:cNvGraphicFramePr>
            <a:graphicFrameLocks noChangeAspect="1"/>
          </p:cNvGraphicFramePr>
          <p:nvPr/>
        </p:nvGraphicFramePr>
        <p:xfrm>
          <a:off x="6605466" y="1521787"/>
          <a:ext cx="1747730" cy="349546"/>
        </p:xfrm>
        <a:graphic>
          <a:graphicData uri="http://schemas.openxmlformats.org/presentationml/2006/ole">
            <p:oleObj spid="_x0000_s49156" name="Equation" r:id="rId8" imgW="1143000" imgH="228600" progId="Equation.DSMT4">
              <p:embed/>
            </p:oleObj>
          </a:graphicData>
        </a:graphic>
      </p:graphicFrame>
      <p:graphicFrame>
        <p:nvGraphicFramePr>
          <p:cNvPr id="49157" name="Object 5"/>
          <p:cNvGraphicFramePr>
            <a:graphicFrameLocks noChangeAspect="1"/>
          </p:cNvGraphicFramePr>
          <p:nvPr/>
        </p:nvGraphicFramePr>
        <p:xfrm>
          <a:off x="6572239" y="1967021"/>
          <a:ext cx="2310302" cy="691116"/>
        </p:xfrm>
        <a:graphic>
          <a:graphicData uri="http://schemas.openxmlformats.org/presentationml/2006/ole">
            <p:oleObj spid="_x0000_s49157" name="Equation" r:id="rId9" imgW="1485720" imgH="444240" progId="Equation.DSMT4">
              <p:embed/>
            </p:oleObj>
          </a:graphicData>
        </a:graphic>
      </p:graphicFrame>
      <p:graphicFrame>
        <p:nvGraphicFramePr>
          <p:cNvPr id="49158" name="Object 6"/>
          <p:cNvGraphicFramePr>
            <a:graphicFrameLocks noChangeAspect="1"/>
          </p:cNvGraphicFramePr>
          <p:nvPr/>
        </p:nvGraphicFramePr>
        <p:xfrm>
          <a:off x="2940808" y="2925587"/>
          <a:ext cx="6064985" cy="2090192"/>
        </p:xfrm>
        <a:graphic>
          <a:graphicData uri="http://schemas.openxmlformats.org/presentationml/2006/ole">
            <p:oleObj spid="_x0000_s49158" name="Equation" r:id="rId10" imgW="4495680" imgH="1549080" progId="Equation.DSMT4">
              <p:embed/>
            </p:oleObj>
          </a:graphicData>
        </a:graphic>
      </p:graphicFrame>
      <p:pic>
        <p:nvPicPr>
          <p:cNvPr id="29" name="Picture 3"/>
          <p:cNvPicPr>
            <a:picLocks noChangeAspect="1" noChangeArrowheads="1"/>
          </p:cNvPicPr>
          <p:nvPr/>
        </p:nvPicPr>
        <p:blipFill>
          <a:blip r:embed="rId11" cstate="print"/>
          <a:srcRect/>
          <a:stretch>
            <a:fillRect/>
          </a:stretch>
        </p:blipFill>
        <p:spPr bwMode="auto">
          <a:xfrm rot="5400000">
            <a:off x="7219506" y="2661037"/>
            <a:ext cx="323606" cy="182415"/>
          </a:xfrm>
          <a:prstGeom prst="rect">
            <a:avLst/>
          </a:prstGeom>
          <a:noFill/>
          <a:ln w="9525">
            <a:noFill/>
            <a:miter lim="800000"/>
            <a:headEnd/>
            <a:tailEnd/>
          </a:ln>
          <a:effectLst/>
        </p:spPr>
      </p:pic>
    </p:spTree>
    <p:extLst>
      <p:ext uri="{BB962C8B-B14F-4D97-AF65-F5344CB8AC3E}">
        <p14:creationId xmlns:p14="http://schemas.microsoft.com/office/powerpoint/2010/main" xmlns="" val="598402139"/>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 xmlns:a14="http://schemas.microsoft.com/office/drawing/2010/main"/>
              </a:ext>
            </a:extLst>
          </a:blip>
          <a:srcRect r="-8270"/>
          <a:stretch>
            <a:fillRect/>
          </a:stretch>
        </p:blipFill>
        <p:spPr bwMode="auto">
          <a:xfrm>
            <a:off x="0" y="2571750"/>
            <a:ext cx="2498024" cy="2571750"/>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51"/>
          <p:cNvGrpSpPr/>
          <p:nvPr/>
        </p:nvGrpSpPr>
        <p:grpSpPr>
          <a:xfrm>
            <a:off x="677827" y="978201"/>
            <a:ext cx="7264701" cy="786801"/>
            <a:chOff x="7127272" y="2681303"/>
            <a:chExt cx="4112228" cy="853819"/>
          </a:xfrm>
        </p:grpSpPr>
        <p:sp>
          <p:nvSpPr>
            <p:cNvPr id="53" name="矩形 5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9" name="TextBox 9"/>
          <p:cNvSpPr txBox="1"/>
          <p:nvPr/>
        </p:nvSpPr>
        <p:spPr>
          <a:xfrm>
            <a:off x="701759" y="1072690"/>
            <a:ext cx="7166344" cy="707886"/>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某信道的带宽为</a:t>
            </a:r>
            <a:r>
              <a:rPr lang="en-US" altLang="zh-CN" sz="1600" b="1" dirty="0" smtClean="0">
                <a:solidFill>
                  <a:srgbClr val="0070C0"/>
                </a:solidFill>
                <a:latin typeface="微软雅黑" panose="020B0503020204020204" pitchFamily="34" charset="-122"/>
                <a:ea typeface="微软雅黑" panose="020B0503020204020204" pitchFamily="34" charset="-122"/>
              </a:rPr>
              <a:t>1MHz</a:t>
            </a:r>
            <a:r>
              <a:rPr lang="zh-CN" altLang="en-US" sz="1600" b="1" dirty="0" smtClean="0">
                <a:solidFill>
                  <a:srgbClr val="0070C0"/>
                </a:solidFill>
                <a:latin typeface="微软雅黑" panose="020B0503020204020204" pitchFamily="34" charset="-122"/>
                <a:ea typeface="微软雅黑" panose="020B0503020204020204" pitchFamily="34" charset="-122"/>
              </a:rPr>
              <a:t>，受高斯白噪声干扰，信噪比为</a:t>
            </a:r>
            <a:r>
              <a:rPr lang="en-US" altLang="zh-CN" sz="1600" b="1" dirty="0" smtClean="0">
                <a:solidFill>
                  <a:srgbClr val="0070C0"/>
                </a:solidFill>
                <a:latin typeface="微软雅黑" panose="020B0503020204020204" pitchFamily="34" charset="-122"/>
                <a:ea typeface="微软雅黑" panose="020B0503020204020204" pitchFamily="34" charset="-122"/>
              </a:rPr>
              <a:t>10</a:t>
            </a:r>
            <a:r>
              <a:rPr lang="zh-CN" altLang="en-US" sz="1600" b="1" dirty="0" smtClean="0">
                <a:solidFill>
                  <a:srgbClr val="0070C0"/>
                </a:solidFill>
                <a:latin typeface="微软雅黑" panose="020B0503020204020204" pitchFamily="34" charset="-122"/>
                <a:ea typeface="微软雅黑" panose="020B0503020204020204" pitchFamily="34" charset="-122"/>
              </a:rPr>
              <a:t>，试求</a:t>
            </a:r>
            <a:r>
              <a:rPr lang="en-US" altLang="zh-CN" sz="1600" b="1" dirty="0" smtClean="0">
                <a:solidFill>
                  <a:srgbClr val="0070C0"/>
                </a:solidFill>
                <a:latin typeface="微软雅黑" panose="020B0503020204020204" pitchFamily="34" charset="-122"/>
                <a:ea typeface="微软雅黑" panose="020B0503020204020204" pitchFamily="34" charset="-122"/>
              </a:rPr>
              <a:t>(1)</a:t>
            </a:r>
            <a:r>
              <a:rPr lang="zh-CN" altLang="en-US" sz="1600" b="1" dirty="0" smtClean="0">
                <a:solidFill>
                  <a:srgbClr val="0070C0"/>
                </a:solidFill>
                <a:latin typeface="微软雅黑" panose="020B0503020204020204" pitchFamily="34" charset="-122"/>
                <a:ea typeface="微软雅黑" panose="020B0503020204020204" pitchFamily="34" charset="-122"/>
              </a:rPr>
              <a:t>信道容量？</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1600" b="1" dirty="0" smtClean="0">
                <a:solidFill>
                  <a:srgbClr val="0070C0"/>
                </a:solidFill>
                <a:latin typeface="微软雅黑" panose="020B0503020204020204" pitchFamily="34" charset="-122"/>
                <a:ea typeface="微软雅黑" panose="020B0503020204020204" pitchFamily="34" charset="-122"/>
              </a:rPr>
              <a:t>(2)</a:t>
            </a:r>
            <a:r>
              <a:rPr lang="zh-CN" altLang="en-US" sz="1600" b="1" dirty="0" smtClean="0">
                <a:solidFill>
                  <a:srgbClr val="0070C0"/>
                </a:solidFill>
                <a:latin typeface="微软雅黑" panose="020B0503020204020204" pitchFamily="34" charset="-122"/>
                <a:ea typeface="微软雅黑" panose="020B0503020204020204" pitchFamily="34" charset="-122"/>
              </a:rPr>
              <a:t>若信噪比下降为</a:t>
            </a:r>
            <a:r>
              <a:rPr lang="en-US" altLang="zh-CN" sz="1600" b="1" dirty="0" smtClean="0">
                <a:solidFill>
                  <a:srgbClr val="0070C0"/>
                </a:solidFill>
                <a:latin typeface="微软雅黑" panose="020B0503020204020204" pitchFamily="34" charset="-122"/>
                <a:ea typeface="微软雅黑" panose="020B0503020204020204" pitchFamily="34" charset="-122"/>
              </a:rPr>
              <a:t>5</a:t>
            </a:r>
            <a:r>
              <a:rPr lang="zh-CN" altLang="en-US" sz="1600" b="1" dirty="0" smtClean="0">
                <a:solidFill>
                  <a:srgbClr val="0070C0"/>
                </a:solidFill>
                <a:latin typeface="微软雅黑" panose="020B0503020204020204" pitchFamily="34" charset="-122"/>
                <a:ea typeface="微软雅黑" panose="020B0503020204020204" pitchFamily="34" charset="-122"/>
              </a:rPr>
              <a:t>时为保持相同的信道容量所需的信道带宽？</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4275" name="Object 3"/>
          <p:cNvGraphicFramePr>
            <a:graphicFrameLocks noChangeAspect="1"/>
          </p:cNvGraphicFramePr>
          <p:nvPr/>
        </p:nvGraphicFramePr>
        <p:xfrm>
          <a:off x="986301" y="1996978"/>
          <a:ext cx="6743553" cy="1690747"/>
        </p:xfrm>
        <a:graphic>
          <a:graphicData uri="http://schemas.openxmlformats.org/presentationml/2006/ole">
            <p:oleObj spid="_x0000_s54275" name="Equation" r:id="rId5" imgW="4406760" imgH="1104840" progId="Equation.DSMT4">
              <p:embed/>
            </p:oleObj>
          </a:graphicData>
        </a:graphic>
      </p:graphicFrame>
    </p:spTree>
    <p:extLst>
      <p:ext uri="{BB962C8B-B14F-4D97-AF65-F5344CB8AC3E}">
        <p14:creationId xmlns="" xmlns:p14="http://schemas.microsoft.com/office/powerpoint/2010/main" val="2448242420"/>
      </p:ext>
    </p:extLst>
  </p:cSld>
  <p:clrMapOvr>
    <a:masterClrMapping/>
  </p:clrMapOvr>
  <mc:AlternateContent xmlns:mc="http://schemas.openxmlformats.org/markup-compatibility/2006">
    <mc:Choice xmlns=""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51"/>
          <p:cNvGrpSpPr/>
          <p:nvPr/>
        </p:nvGrpSpPr>
        <p:grpSpPr>
          <a:xfrm>
            <a:off x="773525" y="829339"/>
            <a:ext cx="7328496" cy="1520447"/>
            <a:chOff x="7127272" y="2681303"/>
            <a:chExt cx="4112228" cy="853819"/>
          </a:xfrm>
        </p:grpSpPr>
        <p:sp>
          <p:nvSpPr>
            <p:cNvPr id="53" name="矩形 5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9" name="TextBox 9"/>
          <p:cNvSpPr txBox="1"/>
          <p:nvPr/>
        </p:nvSpPr>
        <p:spPr>
          <a:xfrm>
            <a:off x="776189" y="923828"/>
            <a:ext cx="7368363" cy="1446550"/>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已知彩色电视图像由</a:t>
            </a:r>
            <a:r>
              <a:rPr lang="en-US" altLang="zh-CN" sz="1600" b="1" dirty="0" smtClean="0">
                <a:solidFill>
                  <a:srgbClr val="0070C0"/>
                </a:solidFill>
                <a:latin typeface="微软雅黑" panose="020B0503020204020204" pitchFamily="34" charset="-122"/>
                <a:ea typeface="微软雅黑" panose="020B0503020204020204" pitchFamily="34" charset="-122"/>
              </a:rPr>
              <a:t>5x10</a:t>
            </a:r>
            <a:r>
              <a:rPr lang="en-US" altLang="zh-CN" sz="1600" b="1" baseline="30000" dirty="0" smtClean="0">
                <a:solidFill>
                  <a:srgbClr val="0070C0"/>
                </a:solidFill>
                <a:latin typeface="微软雅黑" panose="020B0503020204020204" pitchFamily="34" charset="-122"/>
                <a:ea typeface="微软雅黑" panose="020B0503020204020204" pitchFamily="34" charset="-122"/>
              </a:rPr>
              <a:t>5</a:t>
            </a:r>
            <a:r>
              <a:rPr lang="zh-CN" altLang="en-US" sz="1600" b="1" dirty="0" smtClean="0">
                <a:solidFill>
                  <a:srgbClr val="0070C0"/>
                </a:solidFill>
                <a:latin typeface="微软雅黑" panose="020B0503020204020204" pitchFamily="34" charset="-122"/>
                <a:ea typeface="微软雅黑" panose="020B0503020204020204" pitchFamily="34" charset="-122"/>
              </a:rPr>
              <a:t>个像素组成，设每个像素有</a:t>
            </a:r>
            <a:r>
              <a:rPr lang="en-US" altLang="zh-CN" sz="1600" b="1" dirty="0" smtClean="0">
                <a:solidFill>
                  <a:srgbClr val="0070C0"/>
                </a:solidFill>
                <a:latin typeface="微软雅黑" panose="020B0503020204020204" pitchFamily="34" charset="-122"/>
                <a:ea typeface="微软雅黑" panose="020B0503020204020204" pitchFamily="34" charset="-122"/>
              </a:rPr>
              <a:t>64</a:t>
            </a:r>
            <a:r>
              <a:rPr lang="zh-CN" altLang="en-US" sz="1600" b="1" dirty="0" smtClean="0">
                <a:solidFill>
                  <a:srgbClr val="0070C0"/>
                </a:solidFill>
                <a:latin typeface="微软雅黑" panose="020B0503020204020204" pitchFamily="34" charset="-122"/>
                <a:ea typeface="微软雅黑" panose="020B0503020204020204" pitchFamily="34" charset="-122"/>
              </a:rPr>
              <a:t>个彩色度，每种彩色度</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有</a:t>
            </a:r>
            <a:r>
              <a:rPr lang="en-US" altLang="zh-CN" sz="1600" b="1" dirty="0" smtClean="0">
                <a:solidFill>
                  <a:srgbClr val="0070C0"/>
                </a:solidFill>
                <a:latin typeface="微软雅黑" panose="020B0503020204020204" pitchFamily="34" charset="-122"/>
                <a:ea typeface="微软雅黑" panose="020B0503020204020204" pitchFamily="34" charset="-122"/>
              </a:rPr>
              <a:t>16</a:t>
            </a:r>
            <a:r>
              <a:rPr lang="zh-CN" altLang="en-US" sz="1600" b="1" dirty="0" smtClean="0">
                <a:solidFill>
                  <a:srgbClr val="0070C0"/>
                </a:solidFill>
                <a:latin typeface="微软雅黑" panose="020B0503020204020204" pitchFamily="34" charset="-122"/>
                <a:ea typeface="微软雅黑" panose="020B0503020204020204" pitchFamily="34" charset="-122"/>
              </a:rPr>
              <a:t>个亮度等级，其中所有彩色度和亮度等级均等概率出现且统计独立。</a:t>
            </a:r>
            <a:r>
              <a:rPr lang="en-US" altLang="zh-CN" sz="1600" b="1" dirty="0" smtClean="0">
                <a:solidFill>
                  <a:srgbClr val="0070C0"/>
                </a:solidFill>
                <a:latin typeface="微软雅黑" panose="020B0503020204020204" pitchFamily="34" charset="-122"/>
                <a:ea typeface="微软雅黑" panose="020B0503020204020204" pitchFamily="34" charset="-122"/>
              </a:rPr>
              <a:t>(1)</a:t>
            </a:r>
            <a:r>
              <a:rPr lang="zh-CN" altLang="en-US" sz="1600" b="1" dirty="0" smtClean="0">
                <a:solidFill>
                  <a:srgbClr val="0070C0"/>
                </a:solidFill>
                <a:latin typeface="微软雅黑" panose="020B0503020204020204" pitchFamily="34" charset="-122"/>
                <a:ea typeface="微软雅黑" panose="020B0503020204020204" pitchFamily="34" charset="-122"/>
              </a:rPr>
              <a:t>试</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计算每秒传送</a:t>
            </a:r>
            <a:r>
              <a:rPr lang="en-US" altLang="zh-CN" sz="1600" b="1" dirty="0" smtClean="0">
                <a:solidFill>
                  <a:srgbClr val="0070C0"/>
                </a:solidFill>
                <a:latin typeface="微软雅黑" panose="020B0503020204020204" pitchFamily="34" charset="-122"/>
                <a:ea typeface="微软雅黑" panose="020B0503020204020204" pitchFamily="34" charset="-122"/>
              </a:rPr>
              <a:t>100</a:t>
            </a:r>
            <a:r>
              <a:rPr lang="zh-CN" altLang="en-US" sz="1600" b="1" dirty="0" smtClean="0">
                <a:solidFill>
                  <a:srgbClr val="0070C0"/>
                </a:solidFill>
                <a:latin typeface="微软雅黑" panose="020B0503020204020204" pitchFamily="34" charset="-122"/>
                <a:ea typeface="微软雅黑" panose="020B0503020204020204" pitchFamily="34" charset="-122"/>
              </a:rPr>
              <a:t>个画面所需的信道容量？</a:t>
            </a:r>
            <a:r>
              <a:rPr lang="en-US" altLang="zh-CN" sz="1600" b="1" dirty="0" smtClean="0">
                <a:solidFill>
                  <a:srgbClr val="0070C0"/>
                </a:solidFill>
                <a:latin typeface="微软雅黑" panose="020B0503020204020204" pitchFamily="34" charset="-122"/>
                <a:ea typeface="微软雅黑" panose="020B0503020204020204" pitchFamily="34" charset="-122"/>
              </a:rPr>
              <a:t>(2)</a:t>
            </a:r>
            <a:r>
              <a:rPr lang="zh-CN" altLang="en-US" sz="1600" b="1" dirty="0" smtClean="0">
                <a:solidFill>
                  <a:srgbClr val="0070C0"/>
                </a:solidFill>
                <a:latin typeface="微软雅黑" panose="020B0503020204020204" pitchFamily="34" charset="-122"/>
                <a:ea typeface="微软雅黑" panose="020B0503020204020204" pitchFamily="34" charset="-122"/>
              </a:rPr>
              <a:t>如果接收机信噪比为</a:t>
            </a:r>
            <a:r>
              <a:rPr lang="en-US" altLang="zh-CN" sz="1600" b="1" dirty="0" smtClean="0">
                <a:solidFill>
                  <a:srgbClr val="0070C0"/>
                </a:solidFill>
                <a:latin typeface="微软雅黑" panose="020B0503020204020204" pitchFamily="34" charset="-122"/>
                <a:ea typeface="微软雅黑" panose="020B0503020204020204" pitchFamily="34" charset="-122"/>
              </a:rPr>
              <a:t>30dB</a:t>
            </a:r>
            <a:r>
              <a:rPr lang="zh-CN" altLang="en-US" sz="1600" b="1" dirty="0" smtClean="0">
                <a:solidFill>
                  <a:srgbClr val="0070C0"/>
                </a:solidFill>
                <a:latin typeface="微软雅黑" panose="020B0503020204020204" pitchFamily="34" charset="-122"/>
                <a:ea typeface="微软雅黑" panose="020B0503020204020204" pitchFamily="34" charset="-122"/>
              </a:rPr>
              <a:t>，为了</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传送彩色图像所需信道带宽是多少？</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6322" name="Object 2"/>
          <p:cNvGraphicFramePr>
            <a:graphicFrameLocks noChangeAspect="1"/>
          </p:cNvGraphicFramePr>
          <p:nvPr/>
        </p:nvGraphicFramePr>
        <p:xfrm>
          <a:off x="1305737" y="2497954"/>
          <a:ext cx="6753742" cy="2481348"/>
        </p:xfrm>
        <a:graphic>
          <a:graphicData uri="http://schemas.openxmlformats.org/presentationml/2006/ole">
            <p:oleObj spid="_x0000_s56322" name="Equation" r:id="rId4" imgW="4597200" imgH="1688760" progId="Equation.DSMT4">
              <p:embed/>
            </p:oleObj>
          </a:graphicData>
        </a:graphic>
      </p:graphicFrame>
    </p:spTree>
    <p:extLst>
      <p:ext uri="{BB962C8B-B14F-4D97-AF65-F5344CB8AC3E}">
        <p14:creationId xmlns="" xmlns:p14="http://schemas.microsoft.com/office/powerpoint/2010/main" val="2448242420"/>
      </p:ext>
    </p:extLst>
  </p:cSld>
  <p:clrMapOvr>
    <a:masterClrMapping/>
  </p:clrMapOvr>
  <mc:AlternateContent xmlns:mc="http://schemas.openxmlformats.org/markup-compatibility/2006">
    <mc:Choice xmlns=""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 xmlns:a14="http://schemas.microsoft.com/office/drawing/2010/main"/>
              </a:ext>
            </a:extLst>
          </a:blip>
          <a:srcRect r="-8270"/>
          <a:stretch>
            <a:fillRect/>
          </a:stretch>
        </p:blipFill>
        <p:spPr bwMode="auto">
          <a:xfrm>
            <a:off x="0" y="2571750"/>
            <a:ext cx="2498024" cy="2571750"/>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46634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51"/>
          <p:cNvGrpSpPr/>
          <p:nvPr/>
        </p:nvGrpSpPr>
        <p:grpSpPr>
          <a:xfrm>
            <a:off x="645928" y="829340"/>
            <a:ext cx="7817585" cy="1180208"/>
            <a:chOff x="7127272" y="2681303"/>
            <a:chExt cx="4112228" cy="853819"/>
          </a:xfrm>
        </p:grpSpPr>
        <p:sp>
          <p:nvSpPr>
            <p:cNvPr id="53" name="矩形 52"/>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47"/>
            <p:cNvSpPr>
              <a:spLocks noChangeArrowheads="1"/>
            </p:cNvSpPr>
            <p:nvPr/>
          </p:nvSpPr>
          <p:spPr bwMode="auto">
            <a:xfrm>
              <a:off x="7152672" y="2795742"/>
              <a:ext cx="3713339" cy="322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29" name="TextBox 9"/>
          <p:cNvSpPr txBox="1"/>
          <p:nvPr/>
        </p:nvSpPr>
        <p:spPr>
          <a:xfrm>
            <a:off x="744290" y="923828"/>
            <a:ext cx="7719227" cy="1077218"/>
          </a:xfrm>
          <a:prstGeom prst="rect">
            <a:avLst/>
          </a:prstGeom>
          <a:noFill/>
        </p:spPr>
        <p:txBody>
          <a:bodyPr wrap="square" rtlCol="0">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待传输的图片约含               个像素，为了很好地重现图片需要</a:t>
            </a:r>
            <a:r>
              <a:rPr lang="en-US" altLang="zh-CN" sz="1600" b="1" dirty="0" smtClean="0">
                <a:solidFill>
                  <a:srgbClr val="0070C0"/>
                </a:solidFill>
                <a:latin typeface="微软雅黑" panose="020B0503020204020204" pitchFamily="34" charset="-122"/>
                <a:ea typeface="微软雅黑" panose="020B0503020204020204" pitchFamily="34" charset="-122"/>
              </a:rPr>
              <a:t>12</a:t>
            </a:r>
            <a:r>
              <a:rPr lang="zh-CN" altLang="en-US" sz="1600" b="1" dirty="0" smtClean="0">
                <a:solidFill>
                  <a:srgbClr val="0070C0"/>
                </a:solidFill>
                <a:latin typeface="微软雅黑" panose="020B0503020204020204" pitchFamily="34" charset="-122"/>
                <a:ea typeface="微软雅黑" panose="020B0503020204020204" pitchFamily="34" charset="-122"/>
              </a:rPr>
              <a:t>个亮度电平。假设</a:t>
            </a: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所有亮度电平等概出现，试计算</a:t>
            </a:r>
            <a:r>
              <a:rPr lang="en-US" altLang="zh-CN" sz="1600" b="1" dirty="0" smtClean="0">
                <a:solidFill>
                  <a:srgbClr val="0070C0"/>
                </a:solidFill>
                <a:latin typeface="微软雅黑" panose="020B0503020204020204" pitchFamily="34" charset="-122"/>
                <a:ea typeface="微软雅黑" panose="020B0503020204020204" pitchFamily="34" charset="-122"/>
              </a:rPr>
              <a:t>3</a:t>
            </a:r>
            <a:r>
              <a:rPr lang="zh-CN" altLang="en-US" sz="1600" b="1" dirty="0" smtClean="0">
                <a:solidFill>
                  <a:srgbClr val="0070C0"/>
                </a:solidFill>
                <a:latin typeface="微软雅黑" panose="020B0503020204020204" pitchFamily="34" charset="-122"/>
                <a:ea typeface="微软雅黑" panose="020B0503020204020204" pitchFamily="34" charset="-122"/>
              </a:rPr>
              <a:t>分钟传送一张图片时所需的信道带宽？</a:t>
            </a:r>
            <a:r>
              <a:rPr lang="en-US" altLang="zh-CN" sz="1600" b="1" dirty="0" smtClean="0">
                <a:solidFill>
                  <a:srgbClr val="0070C0"/>
                </a:solidFill>
                <a:latin typeface="微软雅黑" panose="020B0503020204020204" pitchFamily="34" charset="-122"/>
                <a:ea typeface="微软雅黑" panose="020B0503020204020204" pitchFamily="34" charset="-122"/>
              </a:rPr>
              <a:t>(</a:t>
            </a:r>
            <a:r>
              <a:rPr lang="zh-CN" altLang="en-US" sz="1600" b="1" dirty="0" smtClean="0">
                <a:solidFill>
                  <a:srgbClr val="0070C0"/>
                </a:solidFill>
                <a:latin typeface="微软雅黑" panose="020B0503020204020204" pitchFamily="34" charset="-122"/>
                <a:ea typeface="微软雅黑" panose="020B0503020204020204" pitchFamily="34" charset="-122"/>
              </a:rPr>
              <a:t>假设信道中的信噪比为</a:t>
            </a:r>
            <a:r>
              <a:rPr lang="en-US" altLang="zh-CN" sz="1600" b="1" dirty="0" smtClean="0">
                <a:solidFill>
                  <a:srgbClr val="0070C0"/>
                </a:solidFill>
                <a:latin typeface="微软雅黑" panose="020B0503020204020204" pitchFamily="34" charset="-122"/>
                <a:ea typeface="微软雅黑" panose="020B0503020204020204" pitchFamily="34" charset="-122"/>
              </a:rPr>
              <a:t>30dB)</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95234" name="Object 2"/>
          <p:cNvGraphicFramePr>
            <a:graphicFrameLocks noChangeAspect="1"/>
          </p:cNvGraphicFramePr>
          <p:nvPr/>
        </p:nvGraphicFramePr>
        <p:xfrm>
          <a:off x="2463949" y="946299"/>
          <a:ext cx="860636" cy="281024"/>
        </p:xfrm>
        <a:graphic>
          <a:graphicData uri="http://schemas.openxmlformats.org/presentationml/2006/ole">
            <p:oleObj spid="_x0000_s95234" name="Equation" r:id="rId5" imgW="622080" imgH="203040" progId="Equation.DSMT4">
              <p:embed/>
            </p:oleObj>
          </a:graphicData>
        </a:graphic>
      </p:graphicFrame>
    </p:spTree>
    <p:extLst>
      <p:ext uri="{BB962C8B-B14F-4D97-AF65-F5344CB8AC3E}">
        <p14:creationId xmlns="" xmlns:p14="http://schemas.microsoft.com/office/powerpoint/2010/main" val="2448242420"/>
      </p:ext>
    </p:extLst>
  </p:cSld>
  <p:clrMapOvr>
    <a:masterClrMapping/>
  </p:clrMapOvr>
  <mc:AlternateContent xmlns:mc="http://schemas.openxmlformats.org/markup-compatibility/2006">
    <mc:Choice xmlns=""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2"/>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0"/>
          <p:cNvSpPr txBox="1"/>
          <p:nvPr/>
        </p:nvSpPr>
        <p:spPr>
          <a:xfrm>
            <a:off x="251520" y="62858"/>
            <a:ext cx="774571" cy="400110"/>
          </a:xfrm>
          <a:prstGeom prst="rect">
            <a:avLst/>
          </a:prstGeom>
          <a:noFill/>
        </p:spPr>
        <p:txBody>
          <a:bodyPr wrap="none" rtlCol="0">
            <a:spAutoFit/>
          </a:bodyPr>
          <a:lstStyle/>
          <a:p>
            <a:r>
              <a:rPr lang="zh-CN" altLang="en-US" sz="2000" b="1" spc="300" dirty="0" smtClean="0">
                <a:solidFill>
                  <a:schemeClr val="tx1">
                    <a:lumMod val="85000"/>
                    <a:lumOff val="15000"/>
                  </a:schemeClr>
                </a:solidFill>
                <a:latin typeface="微软雅黑" panose="020B0503020204020204" pitchFamily="34" charset="-122"/>
                <a:ea typeface="微软雅黑" panose="020B0503020204020204" pitchFamily="34" charset="-122"/>
              </a:rPr>
              <a:t>目录</a:t>
            </a:r>
            <a:endParaRPr lang="zh-CN" altLang="en-US" sz="2000" b="1"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75953" y="746150"/>
            <a:ext cx="3391692" cy="3880652"/>
            <a:chOff x="863806" y="915566"/>
            <a:chExt cx="3539828" cy="3539828"/>
          </a:xfrm>
        </p:grpSpPr>
        <p:sp>
          <p:nvSpPr>
            <p:cNvPr id="27" name="空心弧 26"/>
            <p:cNvSpPr/>
            <p:nvPr/>
          </p:nvSpPr>
          <p:spPr>
            <a:xfrm rot="5400000">
              <a:off x="863806" y="915566"/>
              <a:ext cx="3539828" cy="3539828"/>
            </a:xfrm>
            <a:prstGeom prst="blockArc">
              <a:avLst>
                <a:gd name="adj1" fmla="val 11825985"/>
                <a:gd name="adj2" fmla="val 20497888"/>
                <a:gd name="adj3" fmla="val 2183"/>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041867" y="4236240"/>
              <a:ext cx="216024" cy="216024"/>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7464336">
              <a:off x="3041867" y="922365"/>
              <a:ext cx="216024" cy="216024"/>
            </a:xfrm>
            <a:prstGeom prs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198115" y="1985090"/>
            <a:ext cx="3145535" cy="540000"/>
            <a:chOff x="4397698" y="2408684"/>
            <a:chExt cx="3810488" cy="540000"/>
          </a:xfrm>
          <a:solidFill>
            <a:srgbClr val="0070C0"/>
          </a:solidFill>
        </p:grpSpPr>
        <p:sp>
          <p:nvSpPr>
            <p:cNvPr id="31" name="矩形 45"/>
            <p:cNvSpPr/>
            <p:nvPr/>
          </p:nvSpPr>
          <p:spPr>
            <a:xfrm>
              <a:off x="4397698" y="2408684"/>
              <a:ext cx="669639" cy="540000"/>
            </a:xfrm>
            <a:custGeom>
              <a:avLst/>
              <a:gdLst/>
              <a:ahLst/>
              <a:cxnLst/>
              <a:rect l="l" t="t" r="r" b="b"/>
              <a:pathLst>
                <a:path w="669639" h="540000">
                  <a:moveTo>
                    <a:pt x="0" y="0"/>
                  </a:moveTo>
                  <a:lnTo>
                    <a:pt x="669639" y="0"/>
                  </a:lnTo>
                  <a:lnTo>
                    <a:pt x="669639" y="540000"/>
                  </a:lnTo>
                  <a:lnTo>
                    <a:pt x="0" y="540000"/>
                  </a:lnTo>
                  <a:cubicBezTo>
                    <a:pt x="86768" y="481595"/>
                    <a:pt x="143825" y="382461"/>
                    <a:pt x="143825" y="270000"/>
                  </a:cubicBezTo>
                  <a:cubicBezTo>
                    <a:pt x="143825" y="157539"/>
                    <a:pt x="86768" y="5840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634079" y="2408684"/>
              <a:ext cx="3574107"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36168" y="1987744"/>
            <a:ext cx="540000" cy="540000"/>
            <a:chOff x="3887706" y="2411338"/>
            <a:chExt cx="540000" cy="540000"/>
          </a:xfrm>
        </p:grpSpPr>
        <p:sp>
          <p:nvSpPr>
            <p:cNvPr id="34" name="椭圆 33"/>
            <p:cNvSpPr/>
            <p:nvPr/>
          </p:nvSpPr>
          <p:spPr>
            <a:xfrm>
              <a:off x="3887706" y="2411338"/>
              <a:ext cx="540000" cy="540000"/>
            </a:xfrm>
            <a:prstGeom prst="ellipse">
              <a:avLst/>
            </a:prstGeom>
            <a:solidFill>
              <a:srgbClr val="FFFF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7"/>
            <p:cNvSpPr txBox="1"/>
            <p:nvPr/>
          </p:nvSpPr>
          <p:spPr>
            <a:xfrm>
              <a:off x="3995231" y="2447851"/>
              <a:ext cx="320922" cy="461665"/>
            </a:xfrm>
            <a:prstGeom prst="rect">
              <a:avLst/>
            </a:prstGeom>
            <a:noFill/>
          </p:spPr>
          <p:txBody>
            <a:bodyPr wrap="none" rtlCol="0">
              <a:spAutoFit/>
            </a:bodyPr>
            <a:lstStyle>
              <a:defPPr>
                <a:defRPr lang="zh-CN"/>
              </a:defPPr>
              <a:lvl1pPr>
                <a:defRPr sz="2400" b="1">
                  <a:solidFill>
                    <a:srgbClr val="5F5F5F"/>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defRPr>
              </a:lvl1pPr>
            </a:lstStyle>
            <a:p>
              <a:r>
                <a:rPr lang="en-US" altLang="zh-CN" dirty="0">
                  <a:effectLst/>
                </a:rPr>
                <a:t>2</a:t>
              </a:r>
              <a:endParaRPr lang="zh-CN" altLang="en-US" dirty="0">
                <a:effectLst/>
              </a:endParaRPr>
            </a:p>
          </p:txBody>
        </p:sp>
      </p:grpSp>
      <p:sp>
        <p:nvSpPr>
          <p:cNvPr id="36" name="TextBox 8"/>
          <p:cNvSpPr txBox="1"/>
          <p:nvPr/>
        </p:nvSpPr>
        <p:spPr>
          <a:xfrm>
            <a:off x="3382787" y="2070423"/>
            <a:ext cx="1614515" cy="307777"/>
          </a:xfrm>
          <a:prstGeom prst="rect">
            <a:avLst/>
          </a:prstGeom>
          <a:noFill/>
        </p:spPr>
        <p:txBody>
          <a:bodyPr wrap="square" rtlCol="0">
            <a:spAutoFit/>
          </a:bodyPr>
          <a:lstStyle>
            <a:defPPr>
              <a:defRPr lang="zh-CN"/>
            </a:defPPr>
            <a:lvl1pPr>
              <a:defRPr sz="1400" b="1">
                <a:solidFill>
                  <a:srgbClr val="FFFFFF"/>
                </a:solidFill>
                <a:latin typeface="微软雅黑" panose="020B0503020204020204" pitchFamily="34" charset="-122"/>
                <a:ea typeface="微软雅黑" panose="020B0503020204020204" pitchFamily="34" charset="-122"/>
              </a:defRPr>
            </a:lvl1pPr>
          </a:lstStyle>
          <a:p>
            <a:r>
              <a:rPr lang="zh-CN" altLang="en-US" dirty="0" smtClean="0"/>
              <a:t>信道的数学模型</a:t>
            </a:r>
            <a:endParaRPr lang="zh-CN" altLang="en-US" dirty="0"/>
          </a:p>
        </p:txBody>
      </p:sp>
      <p:grpSp>
        <p:nvGrpSpPr>
          <p:cNvPr id="37" name="组合 36"/>
          <p:cNvGrpSpPr/>
          <p:nvPr/>
        </p:nvGrpSpPr>
        <p:grpSpPr>
          <a:xfrm>
            <a:off x="2973769" y="1069104"/>
            <a:ext cx="3141281" cy="540000"/>
            <a:chOff x="4109666" y="1472580"/>
            <a:chExt cx="3810488" cy="540000"/>
          </a:xfrm>
          <a:solidFill>
            <a:srgbClr val="0070C0"/>
          </a:solidFill>
        </p:grpSpPr>
        <p:sp>
          <p:nvSpPr>
            <p:cNvPr id="38" name="矩形 45"/>
            <p:cNvSpPr/>
            <p:nvPr/>
          </p:nvSpPr>
          <p:spPr>
            <a:xfrm>
              <a:off x="4109666" y="1472580"/>
              <a:ext cx="669639" cy="540000"/>
            </a:xfrm>
            <a:custGeom>
              <a:avLst/>
              <a:gdLst/>
              <a:ahLst/>
              <a:cxnLst/>
              <a:rect l="l" t="t" r="r" b="b"/>
              <a:pathLst>
                <a:path w="669639" h="540000">
                  <a:moveTo>
                    <a:pt x="0" y="0"/>
                  </a:moveTo>
                  <a:lnTo>
                    <a:pt x="669639" y="0"/>
                  </a:lnTo>
                  <a:lnTo>
                    <a:pt x="669639" y="540000"/>
                  </a:lnTo>
                  <a:lnTo>
                    <a:pt x="0" y="540000"/>
                  </a:lnTo>
                  <a:cubicBezTo>
                    <a:pt x="86768" y="481595"/>
                    <a:pt x="143825" y="382461"/>
                    <a:pt x="143825" y="270000"/>
                  </a:cubicBezTo>
                  <a:cubicBezTo>
                    <a:pt x="143825" y="157539"/>
                    <a:pt x="86768" y="58405"/>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4346047" y="1472580"/>
              <a:ext cx="3574107" cy="54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343294" y="1071758"/>
            <a:ext cx="540000" cy="540000"/>
            <a:chOff x="3599674" y="1475234"/>
            <a:chExt cx="540000" cy="540000"/>
          </a:xfrm>
        </p:grpSpPr>
        <p:sp>
          <p:nvSpPr>
            <p:cNvPr id="41" name="椭圆 40"/>
            <p:cNvSpPr/>
            <p:nvPr/>
          </p:nvSpPr>
          <p:spPr>
            <a:xfrm>
              <a:off x="3599674" y="1475234"/>
              <a:ext cx="540000" cy="540000"/>
            </a:xfrm>
            <a:prstGeom prst="ellipse">
              <a:avLst/>
            </a:prstGeom>
            <a:solidFill>
              <a:srgbClr val="FFFF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4"/>
            <p:cNvSpPr txBox="1"/>
            <p:nvPr/>
          </p:nvSpPr>
          <p:spPr>
            <a:xfrm>
              <a:off x="3741273" y="1511747"/>
              <a:ext cx="256802" cy="461665"/>
            </a:xfrm>
            <a:prstGeom prst="rect">
              <a:avLst/>
            </a:prstGeom>
            <a:noFill/>
          </p:spPr>
          <p:txBody>
            <a:bodyPr wrap="none" rtlCol="0">
              <a:spAutoFit/>
            </a:bodyPr>
            <a:lstStyle>
              <a:defPPr>
                <a:defRPr lang="zh-CN"/>
              </a:defPPr>
              <a:lvl1pPr>
                <a:defRPr sz="2400" b="1">
                  <a:solidFill>
                    <a:srgbClr val="5F5F5F"/>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defRPr>
              </a:lvl1pPr>
            </a:lstStyle>
            <a:p>
              <a:r>
                <a:rPr lang="en-US" altLang="zh-CN" smtClean="0">
                  <a:effectLst/>
                </a:rPr>
                <a:t>1</a:t>
              </a:r>
              <a:endParaRPr lang="zh-CN" altLang="en-US" dirty="0">
                <a:effectLst/>
              </a:endParaRPr>
            </a:p>
          </p:txBody>
        </p:sp>
      </p:grpSp>
      <p:sp>
        <p:nvSpPr>
          <p:cNvPr id="43" name="TextBox 15"/>
          <p:cNvSpPr txBox="1"/>
          <p:nvPr/>
        </p:nvSpPr>
        <p:spPr>
          <a:xfrm>
            <a:off x="3131477" y="1183012"/>
            <a:ext cx="1929621" cy="307777"/>
          </a:xfrm>
          <a:prstGeom prst="rect">
            <a:avLst/>
          </a:prstGeom>
          <a:noFill/>
        </p:spPr>
        <p:txBody>
          <a:bodyPr wrap="square" rtlCol="0">
            <a:spAutoFit/>
          </a:bodyPr>
          <a:lstStyle>
            <a:defPPr>
              <a:defRPr lang="zh-CN"/>
            </a:defPPr>
            <a:lvl1pPr>
              <a:defRPr sz="1400" b="1">
                <a:solidFill>
                  <a:srgbClr val="FFFFFF"/>
                </a:solidFill>
                <a:latin typeface="微软雅黑" panose="020B0503020204020204" pitchFamily="34" charset="-122"/>
                <a:ea typeface="微软雅黑" panose="020B0503020204020204" pitchFamily="34" charset="-122"/>
              </a:defRPr>
            </a:lvl1pPr>
          </a:lstStyle>
          <a:p>
            <a:r>
              <a:rPr lang="zh-CN" altLang="en-US" dirty="0" smtClean="0"/>
              <a:t>无线信道和有线信道</a:t>
            </a:r>
            <a:endParaRPr lang="zh-CN" altLang="en-US" dirty="0"/>
          </a:p>
        </p:txBody>
      </p:sp>
      <p:grpSp>
        <p:nvGrpSpPr>
          <p:cNvPr id="44" name="组合 43"/>
          <p:cNvGrpSpPr/>
          <p:nvPr/>
        </p:nvGrpSpPr>
        <p:grpSpPr>
          <a:xfrm>
            <a:off x="2855579" y="3739664"/>
            <a:ext cx="3297571" cy="540000"/>
            <a:chOff x="4109666" y="3344788"/>
            <a:chExt cx="3810488" cy="540000"/>
          </a:xfrm>
        </p:grpSpPr>
        <p:sp>
          <p:nvSpPr>
            <p:cNvPr id="45" name="矩形 45"/>
            <p:cNvSpPr/>
            <p:nvPr/>
          </p:nvSpPr>
          <p:spPr>
            <a:xfrm>
              <a:off x="4109666" y="3344788"/>
              <a:ext cx="669639" cy="540000"/>
            </a:xfrm>
            <a:custGeom>
              <a:avLst/>
              <a:gdLst/>
              <a:ahLst/>
              <a:cxnLst/>
              <a:rect l="l" t="t" r="r" b="b"/>
              <a:pathLst>
                <a:path w="669639" h="540000">
                  <a:moveTo>
                    <a:pt x="0" y="0"/>
                  </a:moveTo>
                  <a:lnTo>
                    <a:pt x="669639" y="0"/>
                  </a:lnTo>
                  <a:lnTo>
                    <a:pt x="669639" y="540000"/>
                  </a:lnTo>
                  <a:lnTo>
                    <a:pt x="0" y="540000"/>
                  </a:lnTo>
                  <a:cubicBezTo>
                    <a:pt x="86768" y="481595"/>
                    <a:pt x="143825" y="382461"/>
                    <a:pt x="143825" y="270000"/>
                  </a:cubicBezTo>
                  <a:cubicBezTo>
                    <a:pt x="143825" y="157539"/>
                    <a:pt x="86768" y="58405"/>
                    <a:pt x="0"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46047" y="3344788"/>
              <a:ext cx="3574107" cy="540000"/>
            </a:xfrm>
            <a:prstGeom prst="roundRect">
              <a:avLst>
                <a:gd name="adj" fmla="val 50000"/>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2279993" y="3742318"/>
            <a:ext cx="540000" cy="540000"/>
            <a:chOff x="3552049" y="3347442"/>
            <a:chExt cx="540000" cy="540000"/>
          </a:xfrm>
        </p:grpSpPr>
        <p:sp>
          <p:nvSpPr>
            <p:cNvPr id="48" name="椭圆 47"/>
            <p:cNvSpPr/>
            <p:nvPr/>
          </p:nvSpPr>
          <p:spPr>
            <a:xfrm>
              <a:off x="3552049" y="3347442"/>
              <a:ext cx="540000" cy="540000"/>
            </a:xfrm>
            <a:prstGeom prst="ellipse">
              <a:avLst/>
            </a:prstGeom>
            <a:solidFill>
              <a:srgbClr val="FFFF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21"/>
            <p:cNvSpPr txBox="1"/>
            <p:nvPr/>
          </p:nvSpPr>
          <p:spPr>
            <a:xfrm>
              <a:off x="3669501" y="3383955"/>
              <a:ext cx="325730" cy="461665"/>
            </a:xfrm>
            <a:prstGeom prst="rect">
              <a:avLst/>
            </a:prstGeom>
            <a:noFill/>
          </p:spPr>
          <p:txBody>
            <a:bodyPr wrap="none" rtlCol="0">
              <a:spAutoFit/>
            </a:bodyPr>
            <a:lstStyle/>
            <a:p>
              <a:r>
                <a:rPr lang="en-US" altLang="zh-CN" sz="2400" b="1" smtClean="0">
                  <a:solidFill>
                    <a:srgbClr val="5F5F5F"/>
                  </a:solidFill>
                  <a:latin typeface="Agency FB" panose="020B0503020202020204" pitchFamily="34" charset="0"/>
                  <a:ea typeface="微软雅黑" panose="020B0503020204020204" pitchFamily="34" charset="-122"/>
                </a:rPr>
                <a:t>4</a:t>
              </a:r>
              <a:endParaRPr lang="zh-CN" altLang="en-US" sz="2400" b="1" dirty="0">
                <a:solidFill>
                  <a:srgbClr val="5F5F5F"/>
                </a:solidFill>
                <a:latin typeface="Agency FB" panose="020B0503020202020204" pitchFamily="34" charset="0"/>
                <a:ea typeface="微软雅黑" panose="020B0503020204020204" pitchFamily="34" charset="-122"/>
              </a:endParaRPr>
            </a:p>
          </p:txBody>
        </p:sp>
      </p:grpSp>
      <p:sp>
        <p:nvSpPr>
          <p:cNvPr id="50" name="TextBox 22"/>
          <p:cNvSpPr txBox="1"/>
          <p:nvPr/>
        </p:nvSpPr>
        <p:spPr>
          <a:xfrm>
            <a:off x="3043064" y="3866561"/>
            <a:ext cx="3409792" cy="307777"/>
          </a:xfrm>
          <a:prstGeom prst="rect">
            <a:avLst/>
          </a:prstGeom>
          <a:noFill/>
        </p:spPr>
        <p:txBody>
          <a:bodyPr wrap="square" rtlCol="0">
            <a:spAutoFit/>
          </a:bodyPr>
          <a:lstStyle>
            <a:defPPr>
              <a:defRPr lang="zh-CN"/>
            </a:defPPr>
            <a:lvl1pPr>
              <a:defRPr sz="1400" b="1">
                <a:solidFill>
                  <a:srgbClr val="FFFFFF"/>
                </a:solidFill>
                <a:latin typeface="微软雅黑" panose="020B0503020204020204" pitchFamily="34" charset="-122"/>
                <a:ea typeface="微软雅黑" panose="020B0503020204020204" pitchFamily="34" charset="-122"/>
              </a:defRPr>
            </a:lvl1pPr>
          </a:lstStyle>
          <a:p>
            <a:r>
              <a:rPr lang="zh-CN" altLang="en-US" dirty="0" smtClean="0"/>
              <a:t>信道的容量</a:t>
            </a:r>
            <a:endParaRPr lang="zh-CN" altLang="en-US" dirty="0"/>
          </a:p>
        </p:txBody>
      </p:sp>
      <p:sp>
        <p:nvSpPr>
          <p:cNvPr id="51" name="弦形 50"/>
          <p:cNvSpPr/>
          <p:nvPr/>
        </p:nvSpPr>
        <p:spPr>
          <a:xfrm>
            <a:off x="-1231438" y="1287408"/>
            <a:ext cx="2879182" cy="2879182"/>
          </a:xfrm>
          <a:prstGeom prst="chord">
            <a:avLst>
              <a:gd name="adj1" fmla="val 15702407"/>
              <a:gd name="adj2" fmla="val 5924685"/>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3198115" y="2900326"/>
            <a:ext cx="3183635" cy="540000"/>
            <a:chOff x="4397698" y="2408684"/>
            <a:chExt cx="3810488" cy="540000"/>
          </a:xfrm>
          <a:solidFill>
            <a:srgbClr val="0070C0"/>
          </a:solidFill>
        </p:grpSpPr>
        <p:sp>
          <p:nvSpPr>
            <p:cNvPr id="53" name="矩形 45"/>
            <p:cNvSpPr/>
            <p:nvPr/>
          </p:nvSpPr>
          <p:spPr>
            <a:xfrm>
              <a:off x="4397698" y="2408684"/>
              <a:ext cx="669639" cy="540000"/>
            </a:xfrm>
            <a:custGeom>
              <a:avLst/>
              <a:gdLst/>
              <a:ahLst/>
              <a:cxnLst/>
              <a:rect l="l" t="t" r="r" b="b"/>
              <a:pathLst>
                <a:path w="669639" h="540000">
                  <a:moveTo>
                    <a:pt x="0" y="0"/>
                  </a:moveTo>
                  <a:lnTo>
                    <a:pt x="669639" y="0"/>
                  </a:lnTo>
                  <a:lnTo>
                    <a:pt x="669639" y="540000"/>
                  </a:lnTo>
                  <a:lnTo>
                    <a:pt x="0" y="540000"/>
                  </a:lnTo>
                  <a:cubicBezTo>
                    <a:pt x="86768" y="481595"/>
                    <a:pt x="143825" y="382461"/>
                    <a:pt x="143825" y="270000"/>
                  </a:cubicBezTo>
                  <a:cubicBezTo>
                    <a:pt x="143825" y="157539"/>
                    <a:pt x="86768" y="58405"/>
                    <a:pt x="0" y="0"/>
                  </a:cubicBezTo>
                  <a:close/>
                </a:path>
              </a:pathLst>
            </a:cu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4634079" y="2408684"/>
              <a:ext cx="3574107" cy="540000"/>
            </a:xfrm>
            <a:prstGeom prst="roundRect">
              <a:avLst>
                <a:gd name="adj" fmla="val 50000"/>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636168" y="2902980"/>
            <a:ext cx="540000" cy="540000"/>
            <a:chOff x="3887706" y="2411338"/>
            <a:chExt cx="540000" cy="540000"/>
          </a:xfrm>
        </p:grpSpPr>
        <p:sp>
          <p:nvSpPr>
            <p:cNvPr id="56" name="椭圆 55"/>
            <p:cNvSpPr/>
            <p:nvPr/>
          </p:nvSpPr>
          <p:spPr>
            <a:xfrm>
              <a:off x="3887706" y="2411338"/>
              <a:ext cx="540000" cy="540000"/>
            </a:xfrm>
            <a:prstGeom prst="ellipse">
              <a:avLst/>
            </a:prstGeom>
            <a:solidFill>
              <a:srgbClr val="FFFFFF"/>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41"/>
            <p:cNvSpPr txBox="1"/>
            <p:nvPr/>
          </p:nvSpPr>
          <p:spPr>
            <a:xfrm>
              <a:off x="3995231" y="2447851"/>
              <a:ext cx="325730" cy="461665"/>
            </a:xfrm>
            <a:prstGeom prst="rect">
              <a:avLst/>
            </a:prstGeom>
            <a:noFill/>
          </p:spPr>
          <p:txBody>
            <a:bodyPr wrap="none" rtlCol="0">
              <a:spAutoFit/>
            </a:bodyPr>
            <a:lstStyle>
              <a:defPPr>
                <a:defRPr lang="zh-CN"/>
              </a:defPPr>
              <a:lvl1pPr>
                <a:defRPr sz="2400" b="1">
                  <a:solidFill>
                    <a:srgbClr val="5F5F5F"/>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defRPr>
              </a:lvl1pPr>
            </a:lstStyle>
            <a:p>
              <a:r>
                <a:rPr lang="en-US" altLang="zh-CN" smtClean="0">
                  <a:effectLst/>
                </a:rPr>
                <a:t>3</a:t>
              </a:r>
              <a:endParaRPr lang="zh-CN" altLang="en-US" dirty="0">
                <a:effectLst/>
              </a:endParaRPr>
            </a:p>
          </p:txBody>
        </p:sp>
      </p:grpSp>
      <p:sp>
        <p:nvSpPr>
          <p:cNvPr id="58" name="TextBox 42"/>
          <p:cNvSpPr txBox="1"/>
          <p:nvPr/>
        </p:nvSpPr>
        <p:spPr>
          <a:xfrm>
            <a:off x="3382787" y="2985659"/>
            <a:ext cx="3409792" cy="307777"/>
          </a:xfrm>
          <a:prstGeom prst="rect">
            <a:avLst/>
          </a:prstGeom>
          <a:noFill/>
        </p:spPr>
        <p:txBody>
          <a:bodyPr wrap="square" rtlCol="0">
            <a:spAutoFit/>
          </a:bodyPr>
          <a:lstStyle>
            <a:defPPr>
              <a:defRPr lang="zh-CN"/>
            </a:defPPr>
            <a:lvl1pPr>
              <a:defRPr sz="1400" b="1">
                <a:solidFill>
                  <a:srgbClr val="FFFFFF"/>
                </a:solidFill>
                <a:latin typeface="微软雅黑" panose="020B0503020204020204" pitchFamily="34" charset="-122"/>
                <a:ea typeface="微软雅黑" panose="020B0503020204020204" pitchFamily="34" charset="-122"/>
              </a:defRPr>
            </a:lvl1pPr>
          </a:lstStyle>
          <a:p>
            <a:r>
              <a:rPr lang="zh-CN" altLang="en-US" dirty="0" smtClean="0"/>
              <a:t>信道对信号传输的影响</a:t>
            </a:r>
            <a:endParaRPr lang="zh-CN" altLang="en-US" dirty="0"/>
          </a:p>
        </p:txBody>
      </p:sp>
    </p:spTree>
    <p:extLst>
      <p:ext uri="{BB962C8B-B14F-4D97-AF65-F5344CB8AC3E}">
        <p14:creationId xmlns:p14="http://schemas.microsoft.com/office/powerpoint/2010/main" xmlns="" val="730510248"/>
      </p:ext>
    </p:extLst>
  </p:cSld>
  <p:clrMapOvr>
    <a:masterClrMapping/>
  </p:clrMapOvr>
  <mc:AlternateContent xmlns:mc="http://schemas.openxmlformats.org/markup-compatibility/2006">
    <mc:Choice xmlns:p14="http://schemas.microsoft.com/office/powerpoint/2010/main" xmlns="" Requires="p14">
      <p:transition spd="slow" p14:dur="900" advTm="0">
        <p14:warp dir="in"/>
      </p:transition>
    </mc:Choice>
    <mc:Fallback>
      <p:transition spd="slow"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 xmlns:a14="http://schemas.microsoft.com/office/drawing/2010/main"/>
              </a:ext>
            </a:extLst>
          </a:blip>
          <a:srcRect/>
          <a:stretch>
            <a:fillRect/>
          </a:stretch>
        </p:blipFill>
        <p:spPr bwMode="auto">
          <a:xfrm>
            <a:off x="4139952" y="0"/>
            <a:ext cx="5004048" cy="357110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 xmlns:a14="http://schemas.microsoft.com/office/drawing/2010/main"/>
              </a:ext>
            </a:extLst>
          </a:blip>
          <a:srcRect r="-8270"/>
          <a:stretch>
            <a:fillRect/>
          </a:stretch>
        </p:blipFill>
        <p:spPr bwMode="auto">
          <a:xfrm>
            <a:off x="0" y="2571750"/>
            <a:ext cx="2498024" cy="2571750"/>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6" name="矩形 5"/>
          <p:cNvSpPr/>
          <p:nvPr/>
        </p:nvSpPr>
        <p:spPr>
          <a:xfrm>
            <a:off x="0" y="508869"/>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a:xfrm>
            <a:off x="6746910" y="2567018"/>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5" cstate="screen">
            <a:extLst>
              <a:ext uri="{28A0092B-C50C-407E-A947-70E740481C1C}">
                <a14:useLocalDpi xmlns="" xmlns:a14="http://schemas.microsoft.com/office/drawing/2010/main"/>
              </a:ext>
            </a:extLst>
          </a:blip>
          <a:srcRect/>
          <a:stretch>
            <a:fillRect/>
          </a:stretch>
        </p:blipFill>
        <p:spPr>
          <a:xfrm>
            <a:off x="6210400" y="1626902"/>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6" cstate="screen">
            <a:extLst>
              <a:ext uri="{28A0092B-C50C-407E-A947-70E740481C1C}">
                <a14:useLocalDpi xmlns="" xmlns:a14="http://schemas.microsoft.com/office/drawing/2010/main"/>
              </a:ext>
            </a:extLst>
          </a:blip>
          <a:srcRect/>
          <a:stretch>
            <a:fillRect/>
          </a:stretch>
        </p:blipFill>
        <p:spPr>
          <a:xfrm>
            <a:off x="6727794" y="681222"/>
            <a:ext cx="950516" cy="1092548"/>
          </a:xfrm>
          <a:custGeom>
            <a:avLst/>
            <a:gdLst>
              <a:gd name="connsiteX0" fmla="*/ 514042 w 1028084"/>
              <a:gd name="connsiteY0" fmla="*/ 0 h 1181707"/>
              <a:gd name="connsiteX1" fmla="*/ 1028084 w 1028084"/>
              <a:gd name="connsiteY1" fmla="*/ 257022 h 1181707"/>
              <a:gd name="connsiteX2" fmla="*/ 1028084 w 1028084"/>
              <a:gd name="connsiteY2" fmla="*/ 924686 h 1181707"/>
              <a:gd name="connsiteX3" fmla="*/ 514042 w 1028084"/>
              <a:gd name="connsiteY3" fmla="*/ 1181707 h 1181707"/>
              <a:gd name="connsiteX4" fmla="*/ 0 w 1028084"/>
              <a:gd name="connsiteY4" fmla="*/ 924686 h 1181707"/>
              <a:gd name="connsiteX5" fmla="*/ 0 w 1028084"/>
              <a:gd name="connsiteY5" fmla="*/ 257022 h 118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084" h="1181707">
                <a:moveTo>
                  <a:pt x="514042" y="0"/>
                </a:moveTo>
                <a:lnTo>
                  <a:pt x="1028084" y="257022"/>
                </a:lnTo>
                <a:lnTo>
                  <a:pt x="1028084" y="924686"/>
                </a:lnTo>
                <a:lnTo>
                  <a:pt x="514042" y="1181707"/>
                </a:lnTo>
                <a:lnTo>
                  <a:pt x="0" y="924686"/>
                </a:lnTo>
                <a:lnTo>
                  <a:pt x="0" y="257022"/>
                </a:lnTo>
                <a:close/>
              </a:path>
            </a:pathLst>
          </a:custGeom>
          <a:effectLst>
            <a:outerShdw blurRad="50800" dist="38100" dir="2700000" algn="tl" rotWithShape="0">
              <a:prstClr val="black">
                <a:alpha val="40000"/>
              </a:prstClr>
            </a:outerShdw>
          </a:effectLst>
        </p:spPr>
      </p:pic>
      <p:grpSp>
        <p:nvGrpSpPr>
          <p:cNvPr id="2" name="组合 11"/>
          <p:cNvGrpSpPr/>
          <p:nvPr/>
        </p:nvGrpSpPr>
        <p:grpSpPr>
          <a:xfrm>
            <a:off x="5666704" y="2567018"/>
            <a:ext cx="950518" cy="1092548"/>
            <a:chOff x="3379345" y="2854036"/>
            <a:chExt cx="842021" cy="967839"/>
          </a:xfrm>
          <a:effectLst>
            <a:outerShdw blurRad="50800" dist="38100" dir="2700000" algn="tl" rotWithShape="0">
              <a:prstClr val="black">
                <a:alpha val="40000"/>
              </a:prstClr>
            </a:outerShdw>
          </a:effectLst>
        </p:grpSpPr>
        <p:sp>
          <p:nvSpPr>
            <p:cNvPr id="13" name="任意多边形 12"/>
            <p:cNvSpPr/>
            <p:nvPr/>
          </p:nvSpPr>
          <p:spPr>
            <a:xfrm>
              <a:off x="3379345" y="28540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4" name="Freeform 193"/>
            <p:cNvSpPr>
              <a:spLocks noEditPoints="1"/>
            </p:cNvSpPr>
            <p:nvPr/>
          </p:nvSpPr>
          <p:spPr bwMode="auto">
            <a:xfrm>
              <a:off x="3584333" y="3122649"/>
              <a:ext cx="432042" cy="430614"/>
            </a:xfrm>
            <a:custGeom>
              <a:avLst/>
              <a:gdLst>
                <a:gd name="T0" fmla="*/ 54 w 128"/>
                <a:gd name="T1" fmla="*/ 52 h 128"/>
                <a:gd name="T2" fmla="*/ 60 w 128"/>
                <a:gd name="T3" fmla="*/ 46 h 128"/>
                <a:gd name="T4" fmla="*/ 54 w 128"/>
                <a:gd name="T5" fmla="*/ 40 h 128"/>
                <a:gd name="T6" fmla="*/ 48 w 128"/>
                <a:gd name="T7" fmla="*/ 46 h 128"/>
                <a:gd name="T8" fmla="*/ 54 w 128"/>
                <a:gd name="T9" fmla="*/ 52 h 128"/>
                <a:gd name="T10" fmla="*/ 78 w 128"/>
                <a:gd name="T11" fmla="*/ 52 h 128"/>
                <a:gd name="T12" fmla="*/ 84 w 128"/>
                <a:gd name="T13" fmla="*/ 46 h 128"/>
                <a:gd name="T14" fmla="*/ 78 w 128"/>
                <a:gd name="T15" fmla="*/ 40 h 128"/>
                <a:gd name="T16" fmla="*/ 72 w 128"/>
                <a:gd name="T17" fmla="*/ 46 h 128"/>
                <a:gd name="T18" fmla="*/ 78 w 128"/>
                <a:gd name="T19" fmla="*/ 52 h 128"/>
                <a:gd name="T20" fmla="*/ 42 w 128"/>
                <a:gd name="T21" fmla="*/ 90 h 128"/>
                <a:gd name="T22" fmla="*/ 52 w 128"/>
                <a:gd name="T23" fmla="*/ 91 h 128"/>
                <a:gd name="T24" fmla="*/ 104 w 128"/>
                <a:gd name="T25" fmla="*/ 45 h 128"/>
                <a:gd name="T26" fmla="*/ 52 w 128"/>
                <a:gd name="T27" fmla="*/ 0 h 128"/>
                <a:gd name="T28" fmla="*/ 0 w 128"/>
                <a:gd name="T29" fmla="*/ 45 h 128"/>
                <a:gd name="T30" fmla="*/ 20 w 128"/>
                <a:gd name="T31" fmla="*/ 81 h 128"/>
                <a:gd name="T32" fmla="*/ 20 w 128"/>
                <a:gd name="T33" fmla="*/ 104 h 128"/>
                <a:gd name="T34" fmla="*/ 42 w 128"/>
                <a:gd name="T35" fmla="*/ 90 h 128"/>
                <a:gd name="T36" fmla="*/ 8 w 128"/>
                <a:gd name="T37" fmla="*/ 46 h 128"/>
                <a:gd name="T38" fmla="*/ 52 w 128"/>
                <a:gd name="T39" fmla="*/ 8 h 128"/>
                <a:gd name="T40" fmla="*/ 96 w 128"/>
                <a:gd name="T41" fmla="*/ 46 h 128"/>
                <a:gd name="T42" fmla="*/ 52 w 128"/>
                <a:gd name="T43" fmla="*/ 84 h 128"/>
                <a:gd name="T44" fmla="*/ 42 w 128"/>
                <a:gd name="T45" fmla="*/ 83 h 128"/>
                <a:gd name="T46" fmla="*/ 34 w 128"/>
                <a:gd name="T47" fmla="*/ 88 h 128"/>
                <a:gd name="T48" fmla="*/ 34 w 128"/>
                <a:gd name="T49" fmla="*/ 88 h 128"/>
                <a:gd name="T50" fmla="*/ 28 w 128"/>
                <a:gd name="T51" fmla="*/ 92 h 128"/>
                <a:gd name="T52" fmla="*/ 28 w 128"/>
                <a:gd name="T53" fmla="*/ 86 h 128"/>
                <a:gd name="T54" fmla="*/ 28 w 128"/>
                <a:gd name="T55" fmla="*/ 78 h 128"/>
                <a:gd name="T56" fmla="*/ 8 w 128"/>
                <a:gd name="T57" fmla="*/ 46 h 128"/>
                <a:gd name="T58" fmla="*/ 36 w 128"/>
                <a:gd name="T59" fmla="*/ 46 h 128"/>
                <a:gd name="T60" fmla="*/ 30 w 128"/>
                <a:gd name="T61" fmla="*/ 40 h 128"/>
                <a:gd name="T62" fmla="*/ 24 w 128"/>
                <a:gd name="T63" fmla="*/ 46 h 128"/>
                <a:gd name="T64" fmla="*/ 30 w 128"/>
                <a:gd name="T65" fmla="*/ 52 h 128"/>
                <a:gd name="T66" fmla="*/ 36 w 128"/>
                <a:gd name="T67" fmla="*/ 46 h 128"/>
                <a:gd name="T68" fmla="*/ 112 w 128"/>
                <a:gd name="T69" fmla="*/ 37 h 128"/>
                <a:gd name="T70" fmla="*/ 112 w 128"/>
                <a:gd name="T71" fmla="*/ 40 h 128"/>
                <a:gd name="T72" fmla="*/ 111 w 128"/>
                <a:gd name="T73" fmla="*/ 47 h 128"/>
                <a:gd name="T74" fmla="*/ 120 w 128"/>
                <a:gd name="T75" fmla="*/ 70 h 128"/>
                <a:gd name="T76" fmla="*/ 100 w 128"/>
                <a:gd name="T77" fmla="*/ 102 h 128"/>
                <a:gd name="T78" fmla="*/ 100 w 128"/>
                <a:gd name="T79" fmla="*/ 110 h 128"/>
                <a:gd name="T80" fmla="*/ 100 w 128"/>
                <a:gd name="T81" fmla="*/ 116 h 128"/>
                <a:gd name="T82" fmla="*/ 94 w 128"/>
                <a:gd name="T83" fmla="*/ 112 h 128"/>
                <a:gd name="T84" fmla="*/ 94 w 128"/>
                <a:gd name="T85" fmla="*/ 112 h 128"/>
                <a:gd name="T86" fmla="*/ 86 w 128"/>
                <a:gd name="T87" fmla="*/ 107 h 128"/>
                <a:gd name="T88" fmla="*/ 76 w 128"/>
                <a:gd name="T89" fmla="*/ 108 h 128"/>
                <a:gd name="T90" fmla="*/ 49 w 128"/>
                <a:gd name="T91" fmla="*/ 100 h 128"/>
                <a:gd name="T92" fmla="*/ 42 w 128"/>
                <a:gd name="T93" fmla="*/ 100 h 128"/>
                <a:gd name="T94" fmla="*/ 37 w 128"/>
                <a:gd name="T95" fmla="*/ 100 h 128"/>
                <a:gd name="T96" fmla="*/ 76 w 128"/>
                <a:gd name="T97" fmla="*/ 115 h 128"/>
                <a:gd name="T98" fmla="*/ 86 w 128"/>
                <a:gd name="T99" fmla="*/ 114 h 128"/>
                <a:gd name="T100" fmla="*/ 108 w 128"/>
                <a:gd name="T101" fmla="*/ 128 h 128"/>
                <a:gd name="T102" fmla="*/ 108 w 128"/>
                <a:gd name="T103" fmla="*/ 105 h 128"/>
                <a:gd name="T104" fmla="*/ 128 w 128"/>
                <a:gd name="T105" fmla="*/ 69 h 128"/>
                <a:gd name="T106" fmla="*/ 112 w 128"/>
                <a:gd name="T10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3" name="组合 14"/>
          <p:cNvGrpSpPr/>
          <p:nvPr/>
        </p:nvGrpSpPr>
        <p:grpSpPr>
          <a:xfrm>
            <a:off x="7274214" y="1626902"/>
            <a:ext cx="950518" cy="1092548"/>
            <a:chOff x="4741677" y="2032536"/>
            <a:chExt cx="842021" cy="967839"/>
          </a:xfrm>
          <a:effectLst>
            <a:outerShdw blurRad="50800" dist="38100" dir="2700000" algn="tl" rotWithShape="0">
              <a:prstClr val="black">
                <a:alpha val="40000"/>
              </a:prstClr>
            </a:outerShdw>
          </a:effectLst>
        </p:grpSpPr>
        <p:sp>
          <p:nvSpPr>
            <p:cNvPr id="16" name="任意多边形 15"/>
            <p:cNvSpPr/>
            <p:nvPr/>
          </p:nvSpPr>
          <p:spPr>
            <a:xfrm>
              <a:off x="4741677" y="20325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7" name="Freeform 221"/>
            <p:cNvSpPr>
              <a:spLocks noEditPoints="1"/>
            </p:cNvSpPr>
            <p:nvPr/>
          </p:nvSpPr>
          <p:spPr bwMode="auto">
            <a:xfrm>
              <a:off x="4961285" y="2329545"/>
              <a:ext cx="402804" cy="402802"/>
            </a:xfrm>
            <a:custGeom>
              <a:avLst/>
              <a:gdLst>
                <a:gd name="T0" fmla="*/ 112 w 128"/>
                <a:gd name="T1" fmla="*/ 0 h 128"/>
                <a:gd name="T2" fmla="*/ 68 w 128"/>
                <a:gd name="T3" fmla="*/ 12 h 128"/>
                <a:gd name="T4" fmla="*/ 60 w 128"/>
                <a:gd name="T5" fmla="*/ 12 h 128"/>
                <a:gd name="T6" fmla="*/ 16 w 128"/>
                <a:gd name="T7" fmla="*/ 0 h 128"/>
                <a:gd name="T8" fmla="*/ 0 w 128"/>
                <a:gd name="T9" fmla="*/ 16 h 128"/>
                <a:gd name="T10" fmla="*/ 0 w 128"/>
                <a:gd name="T11" fmla="*/ 100 h 128"/>
                <a:gd name="T12" fmla="*/ 16 w 128"/>
                <a:gd name="T13" fmla="*/ 116 h 128"/>
                <a:gd name="T14" fmla="*/ 60 w 128"/>
                <a:gd name="T15" fmla="*/ 128 h 128"/>
                <a:gd name="T16" fmla="*/ 68 w 128"/>
                <a:gd name="T17" fmla="*/ 128 h 128"/>
                <a:gd name="T18" fmla="*/ 112 w 128"/>
                <a:gd name="T19" fmla="*/ 116 h 128"/>
                <a:gd name="T20" fmla="*/ 128 w 128"/>
                <a:gd name="T21" fmla="*/ 100 h 128"/>
                <a:gd name="T22" fmla="*/ 128 w 128"/>
                <a:gd name="T23" fmla="*/ 16 h 128"/>
                <a:gd name="T24" fmla="*/ 112 w 128"/>
                <a:gd name="T25" fmla="*/ 0 h 128"/>
                <a:gd name="T26" fmla="*/ 60 w 128"/>
                <a:gd name="T27" fmla="*/ 120 h 128"/>
                <a:gd name="T28" fmla="*/ 16 w 128"/>
                <a:gd name="T29" fmla="*/ 108 h 128"/>
                <a:gd name="T30" fmla="*/ 8 w 128"/>
                <a:gd name="T31" fmla="*/ 100 h 128"/>
                <a:gd name="T32" fmla="*/ 8 w 128"/>
                <a:gd name="T33" fmla="*/ 16 h 128"/>
                <a:gd name="T34" fmla="*/ 16 w 128"/>
                <a:gd name="T35" fmla="*/ 8 h 128"/>
                <a:gd name="T36" fmla="*/ 60 w 128"/>
                <a:gd name="T37" fmla="*/ 20 h 128"/>
                <a:gd name="T38" fmla="*/ 60 w 128"/>
                <a:gd name="T39" fmla="*/ 120 h 128"/>
                <a:gd name="T40" fmla="*/ 120 w 128"/>
                <a:gd name="T41" fmla="*/ 100 h 128"/>
                <a:gd name="T42" fmla="*/ 112 w 128"/>
                <a:gd name="T43" fmla="*/ 108 h 128"/>
                <a:gd name="T44" fmla="*/ 68 w 128"/>
                <a:gd name="T45" fmla="*/ 120 h 128"/>
                <a:gd name="T46" fmla="*/ 68 w 128"/>
                <a:gd name="T47" fmla="*/ 20 h 128"/>
                <a:gd name="T48" fmla="*/ 112 w 128"/>
                <a:gd name="T49" fmla="*/ 8 h 128"/>
                <a:gd name="T50" fmla="*/ 120 w 128"/>
                <a:gd name="T51" fmla="*/ 16 h 128"/>
                <a:gd name="T52" fmla="*/ 120 w 128"/>
                <a:gd name="T53"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2" y="0"/>
                  </a:moveTo>
                  <a:cubicBezTo>
                    <a:pt x="112" y="0"/>
                    <a:pt x="89" y="6"/>
                    <a:pt x="68" y="12"/>
                  </a:cubicBezTo>
                  <a:cubicBezTo>
                    <a:pt x="65" y="12"/>
                    <a:pt x="63" y="12"/>
                    <a:pt x="60" y="12"/>
                  </a:cubicBezTo>
                  <a:cubicBezTo>
                    <a:pt x="40" y="7"/>
                    <a:pt x="16" y="0"/>
                    <a:pt x="16" y="0"/>
                  </a:cubicBezTo>
                  <a:cubicBezTo>
                    <a:pt x="7" y="0"/>
                    <a:pt x="0" y="7"/>
                    <a:pt x="0" y="16"/>
                  </a:cubicBezTo>
                  <a:cubicBezTo>
                    <a:pt x="0" y="100"/>
                    <a:pt x="0" y="100"/>
                    <a:pt x="0" y="100"/>
                  </a:cubicBezTo>
                  <a:cubicBezTo>
                    <a:pt x="0" y="109"/>
                    <a:pt x="8" y="113"/>
                    <a:pt x="16" y="116"/>
                  </a:cubicBezTo>
                  <a:cubicBezTo>
                    <a:pt x="16" y="116"/>
                    <a:pt x="38" y="122"/>
                    <a:pt x="60" y="128"/>
                  </a:cubicBezTo>
                  <a:cubicBezTo>
                    <a:pt x="63" y="128"/>
                    <a:pt x="65" y="128"/>
                    <a:pt x="68" y="128"/>
                  </a:cubicBezTo>
                  <a:cubicBezTo>
                    <a:pt x="90" y="122"/>
                    <a:pt x="112" y="116"/>
                    <a:pt x="112" y="116"/>
                  </a:cubicBezTo>
                  <a:cubicBezTo>
                    <a:pt x="120" y="114"/>
                    <a:pt x="128" y="109"/>
                    <a:pt x="128" y="100"/>
                  </a:cubicBezTo>
                  <a:cubicBezTo>
                    <a:pt x="128" y="16"/>
                    <a:pt x="128" y="16"/>
                    <a:pt x="128" y="16"/>
                  </a:cubicBezTo>
                  <a:cubicBezTo>
                    <a:pt x="128" y="7"/>
                    <a:pt x="121" y="0"/>
                    <a:pt x="112" y="0"/>
                  </a:cubicBezTo>
                  <a:close/>
                  <a:moveTo>
                    <a:pt x="60" y="120"/>
                  </a:moveTo>
                  <a:cubicBezTo>
                    <a:pt x="38" y="114"/>
                    <a:pt x="16" y="108"/>
                    <a:pt x="16" y="108"/>
                  </a:cubicBezTo>
                  <a:cubicBezTo>
                    <a:pt x="11" y="107"/>
                    <a:pt x="8" y="104"/>
                    <a:pt x="8" y="100"/>
                  </a:cubicBezTo>
                  <a:cubicBezTo>
                    <a:pt x="8" y="16"/>
                    <a:pt x="8" y="16"/>
                    <a:pt x="8" y="16"/>
                  </a:cubicBezTo>
                  <a:cubicBezTo>
                    <a:pt x="8" y="12"/>
                    <a:pt x="12" y="8"/>
                    <a:pt x="16" y="8"/>
                  </a:cubicBezTo>
                  <a:cubicBezTo>
                    <a:pt x="60" y="20"/>
                    <a:pt x="60" y="20"/>
                    <a:pt x="60" y="20"/>
                  </a:cubicBezTo>
                  <a:lnTo>
                    <a:pt x="60" y="120"/>
                  </a:lnTo>
                  <a:close/>
                  <a:moveTo>
                    <a:pt x="120" y="100"/>
                  </a:moveTo>
                  <a:cubicBezTo>
                    <a:pt x="120" y="104"/>
                    <a:pt x="116" y="107"/>
                    <a:pt x="112" y="108"/>
                  </a:cubicBezTo>
                  <a:cubicBezTo>
                    <a:pt x="112" y="108"/>
                    <a:pt x="90" y="114"/>
                    <a:pt x="68" y="120"/>
                  </a:cubicBezTo>
                  <a:cubicBezTo>
                    <a:pt x="68" y="20"/>
                    <a:pt x="68" y="20"/>
                    <a:pt x="68" y="20"/>
                  </a:cubicBezTo>
                  <a:cubicBezTo>
                    <a:pt x="112" y="8"/>
                    <a:pt x="112" y="8"/>
                    <a:pt x="112" y="8"/>
                  </a:cubicBezTo>
                  <a:cubicBezTo>
                    <a:pt x="116" y="8"/>
                    <a:pt x="120" y="12"/>
                    <a:pt x="120" y="16"/>
                  </a:cubicBezTo>
                  <a:lnTo>
                    <a:pt x="120" y="100"/>
                  </a:ln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12" name="组合 17"/>
          <p:cNvGrpSpPr/>
          <p:nvPr/>
        </p:nvGrpSpPr>
        <p:grpSpPr>
          <a:xfrm>
            <a:off x="5666704" y="696462"/>
            <a:ext cx="950518" cy="1092548"/>
            <a:chOff x="3379345" y="1211033"/>
            <a:chExt cx="842021" cy="967839"/>
          </a:xfrm>
          <a:effectLst>
            <a:outerShdw blurRad="50800" dist="38100" dir="2700000" algn="tl" rotWithShape="0">
              <a:prstClr val="black">
                <a:alpha val="40000"/>
              </a:prstClr>
            </a:outerShdw>
          </a:effectLst>
        </p:grpSpPr>
        <p:sp>
          <p:nvSpPr>
            <p:cNvPr id="19" name="任意多边形 18"/>
            <p:cNvSpPr/>
            <p:nvPr/>
          </p:nvSpPr>
          <p:spPr>
            <a:xfrm>
              <a:off x="3379345" y="1211033"/>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0" name="Freeform 223"/>
            <p:cNvSpPr>
              <a:spLocks noEditPoints="1"/>
            </p:cNvSpPr>
            <p:nvPr/>
          </p:nvSpPr>
          <p:spPr bwMode="auto">
            <a:xfrm>
              <a:off x="3586156" y="1491631"/>
              <a:ext cx="428398" cy="426982"/>
            </a:xfrm>
            <a:custGeom>
              <a:avLst/>
              <a:gdLst>
                <a:gd name="T0" fmla="*/ 96 w 128"/>
                <a:gd name="T1" fmla="*/ 56 h 128"/>
                <a:gd name="T2" fmla="*/ 32 w 128"/>
                <a:gd name="T3" fmla="*/ 56 h 128"/>
                <a:gd name="T4" fmla="*/ 28 w 128"/>
                <a:gd name="T5" fmla="*/ 60 h 128"/>
                <a:gd name="T6" fmla="*/ 32 w 128"/>
                <a:gd name="T7" fmla="*/ 64 h 128"/>
                <a:gd name="T8" fmla="*/ 96 w 128"/>
                <a:gd name="T9" fmla="*/ 64 h 128"/>
                <a:gd name="T10" fmla="*/ 100 w 128"/>
                <a:gd name="T11" fmla="*/ 60 h 128"/>
                <a:gd name="T12" fmla="*/ 96 w 128"/>
                <a:gd name="T13" fmla="*/ 56 h 128"/>
                <a:gd name="T14" fmla="*/ 96 w 128"/>
                <a:gd name="T15" fmla="*/ 80 h 128"/>
                <a:gd name="T16" fmla="*/ 32 w 128"/>
                <a:gd name="T17" fmla="*/ 80 h 128"/>
                <a:gd name="T18" fmla="*/ 28 w 128"/>
                <a:gd name="T19" fmla="*/ 84 h 128"/>
                <a:gd name="T20" fmla="*/ 32 w 128"/>
                <a:gd name="T21" fmla="*/ 88 h 128"/>
                <a:gd name="T22" fmla="*/ 96 w 128"/>
                <a:gd name="T23" fmla="*/ 88 h 128"/>
                <a:gd name="T24" fmla="*/ 100 w 128"/>
                <a:gd name="T25" fmla="*/ 84 h 128"/>
                <a:gd name="T26" fmla="*/ 96 w 128"/>
                <a:gd name="T27" fmla="*/ 80 h 128"/>
                <a:gd name="T28" fmla="*/ 96 w 128"/>
                <a:gd name="T29" fmla="*/ 32 h 128"/>
                <a:gd name="T30" fmla="*/ 32 w 128"/>
                <a:gd name="T31" fmla="*/ 32 h 128"/>
                <a:gd name="T32" fmla="*/ 28 w 128"/>
                <a:gd name="T33" fmla="*/ 36 h 128"/>
                <a:gd name="T34" fmla="*/ 32 w 128"/>
                <a:gd name="T35" fmla="*/ 40 h 128"/>
                <a:gd name="T36" fmla="*/ 96 w 128"/>
                <a:gd name="T37" fmla="*/ 40 h 128"/>
                <a:gd name="T38" fmla="*/ 100 w 128"/>
                <a:gd name="T39" fmla="*/ 36 h 128"/>
                <a:gd name="T40" fmla="*/ 96 w 128"/>
                <a:gd name="T41" fmla="*/ 32 h 128"/>
                <a:gd name="T42" fmla="*/ 112 w 128"/>
                <a:gd name="T43" fmla="*/ 0 h 128"/>
                <a:gd name="T44" fmla="*/ 16 w 128"/>
                <a:gd name="T45" fmla="*/ 0 h 128"/>
                <a:gd name="T46" fmla="*/ 0 w 128"/>
                <a:gd name="T47" fmla="*/ 17 h 128"/>
                <a:gd name="T48" fmla="*/ 0 w 128"/>
                <a:gd name="T49" fmla="*/ 112 h 128"/>
                <a:gd name="T50" fmla="*/ 16 w 128"/>
                <a:gd name="T51" fmla="*/ 128 h 128"/>
                <a:gd name="T52" fmla="*/ 111 w 128"/>
                <a:gd name="T53" fmla="*/ 128 h 128"/>
                <a:gd name="T54" fmla="*/ 128 w 128"/>
                <a:gd name="T55" fmla="*/ 112 h 128"/>
                <a:gd name="T56" fmla="*/ 128 w 128"/>
                <a:gd name="T57" fmla="*/ 16 h 128"/>
                <a:gd name="T58" fmla="*/ 112 w 128"/>
                <a:gd name="T59" fmla="*/ 0 h 128"/>
                <a:gd name="T60" fmla="*/ 120 w 128"/>
                <a:gd name="T61" fmla="*/ 112 h 128"/>
                <a:gd name="T62" fmla="*/ 111 w 128"/>
                <a:gd name="T63" fmla="*/ 120 h 128"/>
                <a:gd name="T64" fmla="*/ 16 w 128"/>
                <a:gd name="T65" fmla="*/ 120 h 128"/>
                <a:gd name="T66" fmla="*/ 8 w 128"/>
                <a:gd name="T67" fmla="*/ 112 h 128"/>
                <a:gd name="T68" fmla="*/ 8 w 128"/>
                <a:gd name="T69" fmla="*/ 17 h 128"/>
                <a:gd name="T70" fmla="*/ 16 w 128"/>
                <a:gd name="T71" fmla="*/ 8 h 128"/>
                <a:gd name="T72" fmla="*/ 112 w 128"/>
                <a:gd name="T73" fmla="*/ 8 h 128"/>
                <a:gd name="T74" fmla="*/ 120 w 128"/>
                <a:gd name="T75" fmla="*/ 16 h 128"/>
                <a:gd name="T76" fmla="*/ 120 w 128"/>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96" y="56"/>
                  </a:moveTo>
                  <a:cubicBezTo>
                    <a:pt x="32" y="56"/>
                    <a:pt x="32" y="56"/>
                    <a:pt x="32" y="56"/>
                  </a:cubicBezTo>
                  <a:cubicBezTo>
                    <a:pt x="30" y="56"/>
                    <a:pt x="28" y="58"/>
                    <a:pt x="28" y="60"/>
                  </a:cubicBezTo>
                  <a:cubicBezTo>
                    <a:pt x="28" y="62"/>
                    <a:pt x="30" y="64"/>
                    <a:pt x="32" y="64"/>
                  </a:cubicBezTo>
                  <a:cubicBezTo>
                    <a:pt x="96" y="64"/>
                    <a:pt x="96" y="64"/>
                    <a:pt x="96" y="64"/>
                  </a:cubicBezTo>
                  <a:cubicBezTo>
                    <a:pt x="98" y="64"/>
                    <a:pt x="100" y="62"/>
                    <a:pt x="100" y="60"/>
                  </a:cubicBezTo>
                  <a:cubicBezTo>
                    <a:pt x="100" y="58"/>
                    <a:pt x="98" y="56"/>
                    <a:pt x="96" y="56"/>
                  </a:cubicBezTo>
                  <a:close/>
                  <a:moveTo>
                    <a:pt x="96" y="80"/>
                  </a:moveTo>
                  <a:cubicBezTo>
                    <a:pt x="32" y="80"/>
                    <a:pt x="32" y="80"/>
                    <a:pt x="32" y="80"/>
                  </a:cubicBezTo>
                  <a:cubicBezTo>
                    <a:pt x="30" y="80"/>
                    <a:pt x="28" y="82"/>
                    <a:pt x="28" y="84"/>
                  </a:cubicBezTo>
                  <a:cubicBezTo>
                    <a:pt x="28" y="86"/>
                    <a:pt x="30" y="88"/>
                    <a:pt x="32" y="88"/>
                  </a:cubicBezTo>
                  <a:cubicBezTo>
                    <a:pt x="96" y="88"/>
                    <a:pt x="96" y="88"/>
                    <a:pt x="96" y="88"/>
                  </a:cubicBezTo>
                  <a:cubicBezTo>
                    <a:pt x="98" y="88"/>
                    <a:pt x="100" y="86"/>
                    <a:pt x="100" y="84"/>
                  </a:cubicBezTo>
                  <a:cubicBezTo>
                    <a:pt x="100" y="82"/>
                    <a:pt x="98" y="80"/>
                    <a:pt x="96" y="80"/>
                  </a:cubicBezTo>
                  <a:close/>
                  <a:moveTo>
                    <a:pt x="96" y="32"/>
                  </a:moveTo>
                  <a:cubicBezTo>
                    <a:pt x="32" y="32"/>
                    <a:pt x="32" y="32"/>
                    <a:pt x="32" y="32"/>
                  </a:cubicBezTo>
                  <a:cubicBezTo>
                    <a:pt x="30" y="32"/>
                    <a:pt x="28" y="34"/>
                    <a:pt x="28" y="36"/>
                  </a:cubicBezTo>
                  <a:cubicBezTo>
                    <a:pt x="28" y="38"/>
                    <a:pt x="30" y="40"/>
                    <a:pt x="32" y="40"/>
                  </a:cubicBezTo>
                  <a:cubicBezTo>
                    <a:pt x="96" y="40"/>
                    <a:pt x="96" y="40"/>
                    <a:pt x="96" y="40"/>
                  </a:cubicBezTo>
                  <a:cubicBezTo>
                    <a:pt x="98" y="40"/>
                    <a:pt x="100" y="38"/>
                    <a:pt x="100" y="36"/>
                  </a:cubicBezTo>
                  <a:cubicBezTo>
                    <a:pt x="100" y="34"/>
                    <a:pt x="98" y="32"/>
                    <a:pt x="96" y="32"/>
                  </a:cubicBezTo>
                  <a:close/>
                  <a:moveTo>
                    <a:pt x="112" y="0"/>
                  </a:moveTo>
                  <a:cubicBezTo>
                    <a:pt x="16" y="0"/>
                    <a:pt x="16" y="0"/>
                    <a:pt x="16" y="0"/>
                  </a:cubicBezTo>
                  <a:cubicBezTo>
                    <a:pt x="7" y="0"/>
                    <a:pt x="0" y="8"/>
                    <a:pt x="0" y="17"/>
                  </a:cubicBezTo>
                  <a:cubicBezTo>
                    <a:pt x="0" y="112"/>
                    <a:pt x="0" y="112"/>
                    <a:pt x="0" y="112"/>
                  </a:cubicBezTo>
                  <a:cubicBezTo>
                    <a:pt x="0" y="121"/>
                    <a:pt x="7" y="128"/>
                    <a:pt x="16" y="128"/>
                  </a:cubicBezTo>
                  <a:cubicBezTo>
                    <a:pt x="111" y="128"/>
                    <a:pt x="111" y="128"/>
                    <a:pt x="111" y="128"/>
                  </a:cubicBezTo>
                  <a:cubicBezTo>
                    <a:pt x="120" y="128"/>
                    <a:pt x="128" y="121"/>
                    <a:pt x="128" y="112"/>
                  </a:cubicBezTo>
                  <a:cubicBezTo>
                    <a:pt x="128" y="16"/>
                    <a:pt x="128" y="16"/>
                    <a:pt x="128" y="16"/>
                  </a:cubicBezTo>
                  <a:cubicBezTo>
                    <a:pt x="128" y="7"/>
                    <a:pt x="121" y="0"/>
                    <a:pt x="112" y="0"/>
                  </a:cubicBezTo>
                  <a:close/>
                  <a:moveTo>
                    <a:pt x="120" y="112"/>
                  </a:moveTo>
                  <a:cubicBezTo>
                    <a:pt x="120" y="116"/>
                    <a:pt x="116" y="120"/>
                    <a:pt x="111" y="120"/>
                  </a:cubicBezTo>
                  <a:cubicBezTo>
                    <a:pt x="16" y="120"/>
                    <a:pt x="16" y="120"/>
                    <a:pt x="16" y="120"/>
                  </a:cubicBezTo>
                  <a:cubicBezTo>
                    <a:pt x="12" y="120"/>
                    <a:pt x="8" y="116"/>
                    <a:pt x="8" y="112"/>
                  </a:cubicBezTo>
                  <a:cubicBezTo>
                    <a:pt x="8" y="17"/>
                    <a:pt x="8" y="17"/>
                    <a:pt x="8" y="17"/>
                  </a:cubicBezTo>
                  <a:cubicBezTo>
                    <a:pt x="8" y="12"/>
                    <a:pt x="12" y="8"/>
                    <a:pt x="16" y="8"/>
                  </a:cubicBezTo>
                  <a:cubicBezTo>
                    <a:pt x="112" y="8"/>
                    <a:pt x="112" y="8"/>
                    <a:pt x="112" y="8"/>
                  </a:cubicBezTo>
                  <a:cubicBezTo>
                    <a:pt x="116" y="8"/>
                    <a:pt x="120" y="12"/>
                    <a:pt x="120" y="16"/>
                  </a:cubicBezTo>
                  <a:lnTo>
                    <a:pt x="120" y="112"/>
                  </a:ln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grpSp>
        <p:nvGrpSpPr>
          <p:cNvPr id="15" name="组合 20"/>
          <p:cNvGrpSpPr/>
          <p:nvPr/>
        </p:nvGrpSpPr>
        <p:grpSpPr>
          <a:xfrm>
            <a:off x="7782490" y="3238865"/>
            <a:ext cx="950518" cy="1092548"/>
            <a:chOff x="3379345" y="2854036"/>
            <a:chExt cx="842021" cy="967839"/>
          </a:xfrm>
          <a:effectLst>
            <a:outerShdw blurRad="50800" dist="38100" dir="2700000" algn="tl" rotWithShape="0">
              <a:prstClr val="black">
                <a:alpha val="40000"/>
              </a:prstClr>
            </a:outerShdw>
          </a:effectLst>
        </p:grpSpPr>
        <p:sp>
          <p:nvSpPr>
            <p:cNvPr id="22" name="任意多边形 21"/>
            <p:cNvSpPr/>
            <p:nvPr/>
          </p:nvSpPr>
          <p:spPr>
            <a:xfrm>
              <a:off x="3379345" y="2854036"/>
              <a:ext cx="842021" cy="96783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3" name="Freeform 193"/>
            <p:cNvSpPr>
              <a:spLocks noEditPoints="1"/>
            </p:cNvSpPr>
            <p:nvPr/>
          </p:nvSpPr>
          <p:spPr bwMode="auto">
            <a:xfrm>
              <a:off x="3584333" y="3122649"/>
              <a:ext cx="432042" cy="430614"/>
            </a:xfrm>
            <a:custGeom>
              <a:avLst/>
              <a:gdLst>
                <a:gd name="T0" fmla="*/ 54 w 128"/>
                <a:gd name="T1" fmla="*/ 52 h 128"/>
                <a:gd name="T2" fmla="*/ 60 w 128"/>
                <a:gd name="T3" fmla="*/ 46 h 128"/>
                <a:gd name="T4" fmla="*/ 54 w 128"/>
                <a:gd name="T5" fmla="*/ 40 h 128"/>
                <a:gd name="T6" fmla="*/ 48 w 128"/>
                <a:gd name="T7" fmla="*/ 46 h 128"/>
                <a:gd name="T8" fmla="*/ 54 w 128"/>
                <a:gd name="T9" fmla="*/ 52 h 128"/>
                <a:gd name="T10" fmla="*/ 78 w 128"/>
                <a:gd name="T11" fmla="*/ 52 h 128"/>
                <a:gd name="T12" fmla="*/ 84 w 128"/>
                <a:gd name="T13" fmla="*/ 46 h 128"/>
                <a:gd name="T14" fmla="*/ 78 w 128"/>
                <a:gd name="T15" fmla="*/ 40 h 128"/>
                <a:gd name="T16" fmla="*/ 72 w 128"/>
                <a:gd name="T17" fmla="*/ 46 h 128"/>
                <a:gd name="T18" fmla="*/ 78 w 128"/>
                <a:gd name="T19" fmla="*/ 52 h 128"/>
                <a:gd name="T20" fmla="*/ 42 w 128"/>
                <a:gd name="T21" fmla="*/ 90 h 128"/>
                <a:gd name="T22" fmla="*/ 52 w 128"/>
                <a:gd name="T23" fmla="*/ 91 h 128"/>
                <a:gd name="T24" fmla="*/ 104 w 128"/>
                <a:gd name="T25" fmla="*/ 45 h 128"/>
                <a:gd name="T26" fmla="*/ 52 w 128"/>
                <a:gd name="T27" fmla="*/ 0 h 128"/>
                <a:gd name="T28" fmla="*/ 0 w 128"/>
                <a:gd name="T29" fmla="*/ 45 h 128"/>
                <a:gd name="T30" fmla="*/ 20 w 128"/>
                <a:gd name="T31" fmla="*/ 81 h 128"/>
                <a:gd name="T32" fmla="*/ 20 w 128"/>
                <a:gd name="T33" fmla="*/ 104 h 128"/>
                <a:gd name="T34" fmla="*/ 42 w 128"/>
                <a:gd name="T35" fmla="*/ 90 h 128"/>
                <a:gd name="T36" fmla="*/ 8 w 128"/>
                <a:gd name="T37" fmla="*/ 46 h 128"/>
                <a:gd name="T38" fmla="*/ 52 w 128"/>
                <a:gd name="T39" fmla="*/ 8 h 128"/>
                <a:gd name="T40" fmla="*/ 96 w 128"/>
                <a:gd name="T41" fmla="*/ 46 h 128"/>
                <a:gd name="T42" fmla="*/ 52 w 128"/>
                <a:gd name="T43" fmla="*/ 84 h 128"/>
                <a:gd name="T44" fmla="*/ 42 w 128"/>
                <a:gd name="T45" fmla="*/ 83 h 128"/>
                <a:gd name="T46" fmla="*/ 34 w 128"/>
                <a:gd name="T47" fmla="*/ 88 h 128"/>
                <a:gd name="T48" fmla="*/ 34 w 128"/>
                <a:gd name="T49" fmla="*/ 88 h 128"/>
                <a:gd name="T50" fmla="*/ 28 w 128"/>
                <a:gd name="T51" fmla="*/ 92 h 128"/>
                <a:gd name="T52" fmla="*/ 28 w 128"/>
                <a:gd name="T53" fmla="*/ 86 h 128"/>
                <a:gd name="T54" fmla="*/ 28 w 128"/>
                <a:gd name="T55" fmla="*/ 78 h 128"/>
                <a:gd name="T56" fmla="*/ 8 w 128"/>
                <a:gd name="T57" fmla="*/ 46 h 128"/>
                <a:gd name="T58" fmla="*/ 36 w 128"/>
                <a:gd name="T59" fmla="*/ 46 h 128"/>
                <a:gd name="T60" fmla="*/ 30 w 128"/>
                <a:gd name="T61" fmla="*/ 40 h 128"/>
                <a:gd name="T62" fmla="*/ 24 w 128"/>
                <a:gd name="T63" fmla="*/ 46 h 128"/>
                <a:gd name="T64" fmla="*/ 30 w 128"/>
                <a:gd name="T65" fmla="*/ 52 h 128"/>
                <a:gd name="T66" fmla="*/ 36 w 128"/>
                <a:gd name="T67" fmla="*/ 46 h 128"/>
                <a:gd name="T68" fmla="*/ 112 w 128"/>
                <a:gd name="T69" fmla="*/ 37 h 128"/>
                <a:gd name="T70" fmla="*/ 112 w 128"/>
                <a:gd name="T71" fmla="*/ 40 h 128"/>
                <a:gd name="T72" fmla="*/ 111 w 128"/>
                <a:gd name="T73" fmla="*/ 47 h 128"/>
                <a:gd name="T74" fmla="*/ 120 w 128"/>
                <a:gd name="T75" fmla="*/ 70 h 128"/>
                <a:gd name="T76" fmla="*/ 100 w 128"/>
                <a:gd name="T77" fmla="*/ 102 h 128"/>
                <a:gd name="T78" fmla="*/ 100 w 128"/>
                <a:gd name="T79" fmla="*/ 110 h 128"/>
                <a:gd name="T80" fmla="*/ 100 w 128"/>
                <a:gd name="T81" fmla="*/ 116 h 128"/>
                <a:gd name="T82" fmla="*/ 94 w 128"/>
                <a:gd name="T83" fmla="*/ 112 h 128"/>
                <a:gd name="T84" fmla="*/ 94 w 128"/>
                <a:gd name="T85" fmla="*/ 112 h 128"/>
                <a:gd name="T86" fmla="*/ 86 w 128"/>
                <a:gd name="T87" fmla="*/ 107 h 128"/>
                <a:gd name="T88" fmla="*/ 76 w 128"/>
                <a:gd name="T89" fmla="*/ 108 h 128"/>
                <a:gd name="T90" fmla="*/ 49 w 128"/>
                <a:gd name="T91" fmla="*/ 100 h 128"/>
                <a:gd name="T92" fmla="*/ 42 w 128"/>
                <a:gd name="T93" fmla="*/ 100 h 128"/>
                <a:gd name="T94" fmla="*/ 37 w 128"/>
                <a:gd name="T95" fmla="*/ 100 h 128"/>
                <a:gd name="T96" fmla="*/ 76 w 128"/>
                <a:gd name="T97" fmla="*/ 115 h 128"/>
                <a:gd name="T98" fmla="*/ 86 w 128"/>
                <a:gd name="T99" fmla="*/ 114 h 128"/>
                <a:gd name="T100" fmla="*/ 108 w 128"/>
                <a:gd name="T101" fmla="*/ 128 h 128"/>
                <a:gd name="T102" fmla="*/ 108 w 128"/>
                <a:gd name="T103" fmla="*/ 105 h 128"/>
                <a:gd name="T104" fmla="*/ 128 w 128"/>
                <a:gd name="T105" fmla="*/ 69 h 128"/>
                <a:gd name="T106" fmla="*/ 112 w 128"/>
                <a:gd name="T10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8">
                  <a:moveTo>
                    <a:pt x="54" y="52"/>
                  </a:moveTo>
                  <a:cubicBezTo>
                    <a:pt x="57" y="52"/>
                    <a:pt x="60" y="49"/>
                    <a:pt x="60" y="46"/>
                  </a:cubicBezTo>
                  <a:cubicBezTo>
                    <a:pt x="60" y="43"/>
                    <a:pt x="57" y="40"/>
                    <a:pt x="54" y="40"/>
                  </a:cubicBezTo>
                  <a:cubicBezTo>
                    <a:pt x="51" y="40"/>
                    <a:pt x="48" y="43"/>
                    <a:pt x="48" y="46"/>
                  </a:cubicBezTo>
                  <a:cubicBezTo>
                    <a:pt x="48" y="49"/>
                    <a:pt x="51" y="52"/>
                    <a:pt x="54" y="52"/>
                  </a:cubicBezTo>
                  <a:close/>
                  <a:moveTo>
                    <a:pt x="78" y="52"/>
                  </a:moveTo>
                  <a:cubicBezTo>
                    <a:pt x="81" y="52"/>
                    <a:pt x="84" y="49"/>
                    <a:pt x="84" y="46"/>
                  </a:cubicBezTo>
                  <a:cubicBezTo>
                    <a:pt x="84" y="43"/>
                    <a:pt x="81" y="40"/>
                    <a:pt x="78" y="40"/>
                  </a:cubicBezTo>
                  <a:cubicBezTo>
                    <a:pt x="75" y="40"/>
                    <a:pt x="72" y="43"/>
                    <a:pt x="72" y="46"/>
                  </a:cubicBezTo>
                  <a:cubicBezTo>
                    <a:pt x="72" y="49"/>
                    <a:pt x="75" y="52"/>
                    <a:pt x="78" y="52"/>
                  </a:cubicBezTo>
                  <a:close/>
                  <a:moveTo>
                    <a:pt x="42" y="90"/>
                  </a:moveTo>
                  <a:cubicBezTo>
                    <a:pt x="46" y="91"/>
                    <a:pt x="49" y="91"/>
                    <a:pt x="52" y="91"/>
                  </a:cubicBezTo>
                  <a:cubicBezTo>
                    <a:pt x="81" y="91"/>
                    <a:pt x="104" y="71"/>
                    <a:pt x="104" y="45"/>
                  </a:cubicBezTo>
                  <a:cubicBezTo>
                    <a:pt x="104" y="20"/>
                    <a:pt x="81" y="0"/>
                    <a:pt x="52" y="0"/>
                  </a:cubicBezTo>
                  <a:cubicBezTo>
                    <a:pt x="23" y="0"/>
                    <a:pt x="0" y="20"/>
                    <a:pt x="0" y="45"/>
                  </a:cubicBezTo>
                  <a:cubicBezTo>
                    <a:pt x="0" y="60"/>
                    <a:pt x="8" y="73"/>
                    <a:pt x="20" y="81"/>
                  </a:cubicBezTo>
                  <a:cubicBezTo>
                    <a:pt x="20" y="104"/>
                    <a:pt x="20" y="104"/>
                    <a:pt x="20" y="104"/>
                  </a:cubicBezTo>
                  <a:lnTo>
                    <a:pt x="42" y="90"/>
                  </a:lnTo>
                  <a:close/>
                  <a:moveTo>
                    <a:pt x="8" y="46"/>
                  </a:moveTo>
                  <a:cubicBezTo>
                    <a:pt x="8" y="25"/>
                    <a:pt x="28" y="8"/>
                    <a:pt x="52" y="8"/>
                  </a:cubicBezTo>
                  <a:cubicBezTo>
                    <a:pt x="76" y="8"/>
                    <a:pt x="96" y="25"/>
                    <a:pt x="96" y="46"/>
                  </a:cubicBezTo>
                  <a:cubicBezTo>
                    <a:pt x="96" y="67"/>
                    <a:pt x="76" y="84"/>
                    <a:pt x="52" y="84"/>
                  </a:cubicBezTo>
                  <a:cubicBezTo>
                    <a:pt x="48" y="84"/>
                    <a:pt x="45" y="84"/>
                    <a:pt x="42" y="83"/>
                  </a:cubicBezTo>
                  <a:cubicBezTo>
                    <a:pt x="34" y="88"/>
                    <a:pt x="34" y="88"/>
                    <a:pt x="34" y="88"/>
                  </a:cubicBezTo>
                  <a:cubicBezTo>
                    <a:pt x="34" y="88"/>
                    <a:pt x="34" y="88"/>
                    <a:pt x="34" y="88"/>
                  </a:cubicBezTo>
                  <a:cubicBezTo>
                    <a:pt x="28" y="92"/>
                    <a:pt x="28" y="92"/>
                    <a:pt x="28" y="92"/>
                  </a:cubicBezTo>
                  <a:cubicBezTo>
                    <a:pt x="28" y="86"/>
                    <a:pt x="28" y="86"/>
                    <a:pt x="28" y="86"/>
                  </a:cubicBezTo>
                  <a:cubicBezTo>
                    <a:pt x="28" y="78"/>
                    <a:pt x="28" y="78"/>
                    <a:pt x="28" y="78"/>
                  </a:cubicBezTo>
                  <a:cubicBezTo>
                    <a:pt x="16" y="71"/>
                    <a:pt x="8" y="59"/>
                    <a:pt x="8" y="46"/>
                  </a:cubicBezTo>
                  <a:close/>
                  <a:moveTo>
                    <a:pt x="36" y="46"/>
                  </a:moveTo>
                  <a:cubicBezTo>
                    <a:pt x="36" y="43"/>
                    <a:pt x="33" y="40"/>
                    <a:pt x="30" y="40"/>
                  </a:cubicBezTo>
                  <a:cubicBezTo>
                    <a:pt x="27" y="40"/>
                    <a:pt x="24" y="43"/>
                    <a:pt x="24" y="46"/>
                  </a:cubicBezTo>
                  <a:cubicBezTo>
                    <a:pt x="24" y="49"/>
                    <a:pt x="27" y="52"/>
                    <a:pt x="30" y="52"/>
                  </a:cubicBezTo>
                  <a:cubicBezTo>
                    <a:pt x="33" y="52"/>
                    <a:pt x="36" y="49"/>
                    <a:pt x="36" y="46"/>
                  </a:cubicBezTo>
                  <a:close/>
                  <a:moveTo>
                    <a:pt x="112" y="37"/>
                  </a:moveTo>
                  <a:cubicBezTo>
                    <a:pt x="112" y="38"/>
                    <a:pt x="112" y="39"/>
                    <a:pt x="112" y="40"/>
                  </a:cubicBezTo>
                  <a:cubicBezTo>
                    <a:pt x="112" y="43"/>
                    <a:pt x="112" y="45"/>
                    <a:pt x="111" y="47"/>
                  </a:cubicBezTo>
                  <a:cubicBezTo>
                    <a:pt x="117" y="54"/>
                    <a:pt x="120" y="62"/>
                    <a:pt x="120" y="70"/>
                  </a:cubicBezTo>
                  <a:cubicBezTo>
                    <a:pt x="120" y="83"/>
                    <a:pt x="112" y="95"/>
                    <a:pt x="100" y="102"/>
                  </a:cubicBezTo>
                  <a:cubicBezTo>
                    <a:pt x="100" y="110"/>
                    <a:pt x="100" y="110"/>
                    <a:pt x="100" y="110"/>
                  </a:cubicBezTo>
                  <a:cubicBezTo>
                    <a:pt x="100" y="116"/>
                    <a:pt x="100" y="116"/>
                    <a:pt x="100" y="116"/>
                  </a:cubicBezTo>
                  <a:cubicBezTo>
                    <a:pt x="94" y="112"/>
                    <a:pt x="94" y="112"/>
                    <a:pt x="94" y="112"/>
                  </a:cubicBezTo>
                  <a:cubicBezTo>
                    <a:pt x="94" y="112"/>
                    <a:pt x="94" y="112"/>
                    <a:pt x="94" y="112"/>
                  </a:cubicBezTo>
                  <a:cubicBezTo>
                    <a:pt x="86" y="107"/>
                    <a:pt x="86" y="107"/>
                    <a:pt x="86" y="107"/>
                  </a:cubicBezTo>
                  <a:cubicBezTo>
                    <a:pt x="83" y="108"/>
                    <a:pt x="80" y="108"/>
                    <a:pt x="76" y="108"/>
                  </a:cubicBezTo>
                  <a:cubicBezTo>
                    <a:pt x="66" y="108"/>
                    <a:pt x="56" y="105"/>
                    <a:pt x="49" y="100"/>
                  </a:cubicBezTo>
                  <a:cubicBezTo>
                    <a:pt x="46" y="100"/>
                    <a:pt x="44" y="100"/>
                    <a:pt x="42" y="100"/>
                  </a:cubicBezTo>
                  <a:cubicBezTo>
                    <a:pt x="40" y="100"/>
                    <a:pt x="39" y="100"/>
                    <a:pt x="37" y="100"/>
                  </a:cubicBezTo>
                  <a:cubicBezTo>
                    <a:pt x="47" y="109"/>
                    <a:pt x="61" y="115"/>
                    <a:pt x="76" y="115"/>
                  </a:cubicBezTo>
                  <a:cubicBezTo>
                    <a:pt x="79" y="115"/>
                    <a:pt x="82" y="115"/>
                    <a:pt x="86" y="114"/>
                  </a:cubicBezTo>
                  <a:cubicBezTo>
                    <a:pt x="108" y="128"/>
                    <a:pt x="108" y="128"/>
                    <a:pt x="108" y="128"/>
                  </a:cubicBezTo>
                  <a:cubicBezTo>
                    <a:pt x="108" y="105"/>
                    <a:pt x="108" y="105"/>
                    <a:pt x="108" y="105"/>
                  </a:cubicBezTo>
                  <a:cubicBezTo>
                    <a:pt x="120" y="97"/>
                    <a:pt x="128" y="84"/>
                    <a:pt x="128" y="69"/>
                  </a:cubicBezTo>
                  <a:cubicBezTo>
                    <a:pt x="128" y="57"/>
                    <a:pt x="122" y="45"/>
                    <a:pt x="112" y="3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grpSp>
      <p:sp>
        <p:nvSpPr>
          <p:cNvPr id="24" name="任意多边形 23"/>
          <p:cNvSpPr/>
          <p:nvPr/>
        </p:nvSpPr>
        <p:spPr>
          <a:xfrm>
            <a:off x="5148064" y="3520016"/>
            <a:ext cx="950518" cy="109254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blipFill>
            <a:blip r:embed="rId7" cstate="screen">
              <a:extLst>
                <a:ext uri="{28A0092B-C50C-407E-A947-70E740481C1C}">
                  <a14:useLocalDpi xmlns=""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8" rIns="204240" bIns="234758" numCol="1" spcCol="953" anchor="ctr" anchorCtr="0">
            <a:noAutofit/>
          </a:bodyPr>
          <a:lstStyle/>
          <a:p>
            <a:pPr algn="ctr" defTabSz="1200150">
              <a:lnSpc>
                <a:spcPct val="90000"/>
              </a:lnSpc>
              <a:spcBef>
                <a:spcPct val="0"/>
              </a:spcBef>
              <a:spcAft>
                <a:spcPct val="35000"/>
              </a:spcAft>
            </a:pPr>
            <a:endParaRPr lang="zh-CN" altLang="en-US" sz="2700"/>
          </a:p>
        </p:txBody>
      </p:sp>
      <p:sp>
        <p:nvSpPr>
          <p:cNvPr id="25" name="矩形 24"/>
          <p:cNvSpPr/>
          <p:nvPr/>
        </p:nvSpPr>
        <p:spPr>
          <a:xfrm>
            <a:off x="1285868" y="1674291"/>
            <a:ext cx="1499868" cy="1103379"/>
          </a:xfrm>
          <a:prstGeom prst="rect">
            <a:avLst/>
          </a:prstGeom>
        </p:spPr>
        <p:txBody>
          <a:bodyPr wrap="square" lIns="68580" tIns="34290" rIns="68580" bIns="34290">
            <a:spAutoFit/>
          </a:bodyPr>
          <a:lstStyle/>
          <a:p>
            <a:pPr indent="457200" algn="just">
              <a:lnSpc>
                <a:spcPct val="120000"/>
              </a:lnSpc>
            </a:pPr>
            <a:r>
              <a:rPr lang="en-US" altLang="zh-CN" sz="2800" b="1" spc="300" dirty="0" smtClean="0">
                <a:solidFill>
                  <a:schemeClr val="bg1">
                    <a:lumMod val="50000"/>
                  </a:schemeClr>
                </a:solidFill>
                <a:latin typeface="微软雅黑" panose="020B0503020204020204" pitchFamily="34" charset="-122"/>
                <a:ea typeface="微软雅黑" panose="020B0503020204020204" pitchFamily="34" charset="-122"/>
              </a:rPr>
              <a:t>4.4</a:t>
            </a:r>
          </a:p>
          <a:p>
            <a:pPr indent="457200" algn="just">
              <a:lnSpc>
                <a:spcPct val="120000"/>
              </a:lnSpc>
            </a:pPr>
            <a:r>
              <a:rPr lang="en-US" altLang="zh-CN" sz="2800" b="1" spc="300" dirty="0" smtClean="0">
                <a:solidFill>
                  <a:schemeClr val="bg1">
                    <a:lumMod val="50000"/>
                  </a:schemeClr>
                </a:solidFill>
                <a:latin typeface="微软雅黑" panose="020B0503020204020204" pitchFamily="34" charset="-122"/>
                <a:ea typeface="微软雅黑" panose="020B0503020204020204" pitchFamily="34" charset="-122"/>
              </a:rPr>
              <a:t>4.8</a:t>
            </a:r>
            <a:endParaRPr lang="zh-CN" altLang="en-US" sz="2800" b="1" spc="3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7"/>
          <p:cNvSpPr txBox="1"/>
          <p:nvPr/>
        </p:nvSpPr>
        <p:spPr>
          <a:xfrm>
            <a:off x="398684" y="1004438"/>
            <a:ext cx="1791623" cy="523220"/>
          </a:xfrm>
          <a:prstGeom prst="rect">
            <a:avLst/>
          </a:prstGeom>
          <a:noFill/>
        </p:spPr>
        <p:txBody>
          <a:bodyPr wrap="square" rtlCol="0">
            <a:spAutoFit/>
          </a:bodyPr>
          <a:lstStyle/>
          <a:p>
            <a:pPr algn="just"/>
            <a:r>
              <a:rPr lang="zh-CN" altLang="en-US" sz="2800" b="1" spc="300" dirty="0" smtClean="0">
                <a:solidFill>
                  <a:schemeClr val="bg1">
                    <a:lumMod val="50000"/>
                  </a:schemeClr>
                </a:solidFill>
                <a:latin typeface="微软雅黑" panose="020B0503020204020204" pitchFamily="34" charset="-122"/>
                <a:ea typeface="微软雅黑" panose="020B0503020204020204" pitchFamily="34" charset="-122"/>
              </a:rPr>
              <a:t>作  业：</a:t>
            </a:r>
            <a:endParaRPr lang="zh-CN" altLang="en-US" sz="2800" b="1" spc="3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46960608"/>
      </p:ext>
    </p:extLst>
  </p:cSld>
  <p:clrMapOvr>
    <a:masterClrMapping/>
  </p:clrMapOvr>
  <mc:AlternateContent xmlns:mc="http://schemas.openxmlformats.org/markup-compatibility/2006">
    <mc:Choice xmlns=""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848792" y="1433896"/>
            <a:ext cx="1862457" cy="2047922"/>
            <a:chOff x="1331640" y="1491750"/>
            <a:chExt cx="2160240" cy="2375359"/>
          </a:xfrm>
        </p:grpSpPr>
        <p:sp>
          <p:nvSpPr>
            <p:cNvPr id="5" name="椭圆 4"/>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11760" y="1671750"/>
              <a:ext cx="1800000" cy="1800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p:cNvSpPr txBox="1"/>
            <p:nvPr/>
          </p:nvSpPr>
          <p:spPr>
            <a:xfrm>
              <a:off x="1943708" y="1651117"/>
              <a:ext cx="936104" cy="2215992"/>
            </a:xfrm>
            <a:prstGeom prst="rect">
              <a:avLst/>
            </a:prstGeom>
            <a:noFill/>
          </p:spPr>
          <p:txBody>
            <a:bodyPr wrap="square" rtlCol="0">
              <a:spAutoFit/>
            </a:bodyPr>
            <a:lstStyle/>
            <a:p>
              <a:pPr algn="ctr"/>
              <a:r>
                <a:rPr lang="en-US" altLang="zh-CN" sz="11500" dirty="0" smtClean="0">
                  <a:solidFill>
                    <a:schemeClr val="bg1"/>
                  </a:solidFill>
                  <a:latin typeface="DFGothic-EB" panose="02010609010101010101" pitchFamily="1" charset="-128"/>
                  <a:ea typeface="DFGothic-EB" panose="02010609010101010101" pitchFamily="1" charset="-128"/>
                </a:rPr>
                <a:t>1</a:t>
              </a:r>
              <a:endParaRPr lang="zh-CN" altLang="en-US" sz="11500" dirty="0">
                <a:solidFill>
                  <a:schemeClr val="bg1"/>
                </a:solidFill>
                <a:latin typeface="DFGothic-EB" panose="02010609010101010101" pitchFamily="1" charset="-128"/>
                <a:ea typeface="DFGothic-EB" panose="02010609010101010101" pitchFamily="1" charset="-128"/>
              </a:endParaRPr>
            </a:p>
          </p:txBody>
        </p:sp>
      </p:grpSp>
      <p:sp>
        <p:nvSpPr>
          <p:cNvPr id="8" name="矩形 7"/>
          <p:cNvSpPr/>
          <p:nvPr/>
        </p:nvSpPr>
        <p:spPr>
          <a:xfrm>
            <a:off x="2839507" y="3513453"/>
            <a:ext cx="2236510" cy="584775"/>
          </a:xfrm>
          <a:prstGeom prst="rect">
            <a:avLst/>
          </a:prstGeom>
        </p:spPr>
        <p:txBody>
          <a:bodyPr wrap="none">
            <a:sp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信道的分类</a:t>
            </a:r>
            <a:endParaRPr lang="en-US" altLang="zh-CN" b="1" dirty="0">
              <a:latin typeface="微软雅黑" panose="020B0503020204020204" pitchFamily="34" charset="-122"/>
              <a:ea typeface="微软雅黑" panose="020B0503020204020204" pitchFamily="34" charset="-122"/>
            </a:endParaRPr>
          </a:p>
        </p:txBody>
      </p:sp>
      <p:pic>
        <p:nvPicPr>
          <p:cNvPr id="10"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6268420"/>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87605"/>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0"/>
          <p:cNvSpPr txBox="1"/>
          <p:nvPr/>
        </p:nvSpPr>
        <p:spPr>
          <a:xfrm>
            <a:off x="251520" y="6285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无线信道</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40"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481048" y="786811"/>
            <a:ext cx="2272784" cy="1588775"/>
          </a:xfrm>
          <a:prstGeom prst="rect">
            <a:avLst/>
          </a:prstGeom>
        </p:spPr>
      </p:pic>
      <p:pic>
        <p:nvPicPr>
          <p:cNvPr id="63493" name="Picture 5" descr="F:\！2023-2024(2)任务\2 修改PPT\2 通原\1 通原最新版PPT(2023.12.21)\1 授课PPT\插图\第4章 信道\补2.jpg"/>
          <p:cNvPicPr>
            <a:picLocks noChangeAspect="1" noChangeArrowheads="1"/>
          </p:cNvPicPr>
          <p:nvPr/>
        </p:nvPicPr>
        <p:blipFill>
          <a:blip r:embed="rId5" cstate="print"/>
          <a:srcRect/>
          <a:stretch>
            <a:fillRect/>
          </a:stretch>
        </p:blipFill>
        <p:spPr bwMode="auto">
          <a:xfrm>
            <a:off x="681666" y="902489"/>
            <a:ext cx="1891414" cy="1333447"/>
          </a:xfrm>
          <a:prstGeom prst="rect">
            <a:avLst/>
          </a:prstGeom>
          <a:noFill/>
        </p:spPr>
      </p:pic>
      <p:pic>
        <p:nvPicPr>
          <p:cNvPr id="41"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1122525" y="2860164"/>
            <a:ext cx="2120385" cy="1741186"/>
          </a:xfrm>
          <a:prstGeom prst="rect">
            <a:avLst/>
          </a:prstGeom>
        </p:spPr>
      </p:pic>
      <p:pic>
        <p:nvPicPr>
          <p:cNvPr id="63492" name="Picture 4" descr="F:\！2023-2024(2)任务\2 修改PPT\2 通原\1 通原最新版PPT(2023.12.21)\1 授课PPT\插图\第4章 信道\补1.jpg"/>
          <p:cNvPicPr>
            <a:picLocks noChangeAspect="1" noChangeArrowheads="1"/>
          </p:cNvPicPr>
          <p:nvPr/>
        </p:nvPicPr>
        <p:blipFill>
          <a:blip r:embed="rId6" cstate="print"/>
          <a:srcRect/>
          <a:stretch>
            <a:fillRect/>
          </a:stretch>
        </p:blipFill>
        <p:spPr bwMode="auto">
          <a:xfrm>
            <a:off x="1338539" y="2974163"/>
            <a:ext cx="1712986" cy="1495391"/>
          </a:xfrm>
          <a:prstGeom prst="rect">
            <a:avLst/>
          </a:prstGeom>
          <a:noFill/>
        </p:spPr>
      </p:pic>
      <p:pic>
        <p:nvPicPr>
          <p:cNvPr id="43"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3232276" y="939210"/>
            <a:ext cx="3051543" cy="1718929"/>
          </a:xfrm>
          <a:prstGeom prst="rect">
            <a:avLst/>
          </a:prstGeom>
        </p:spPr>
      </p:pic>
      <p:pic>
        <p:nvPicPr>
          <p:cNvPr id="63491" name="Picture 3" descr="F:\！2023-2024(2)任务\2 修改PPT\2 通原\1 通原最新版PPT(2023.12.21)\1 授课PPT\插图\第4章 信道\补4.gif"/>
          <p:cNvPicPr>
            <a:picLocks noChangeAspect="1" noChangeArrowheads="1" noCrop="1"/>
          </p:cNvPicPr>
          <p:nvPr/>
        </p:nvPicPr>
        <p:blipFill>
          <a:blip r:embed="rId7" cstate="print"/>
          <a:srcRect/>
          <a:stretch>
            <a:fillRect/>
          </a:stretch>
        </p:blipFill>
        <p:spPr bwMode="auto">
          <a:xfrm>
            <a:off x="3506948" y="1064584"/>
            <a:ext cx="2542954" cy="1430412"/>
          </a:xfrm>
          <a:prstGeom prst="rect">
            <a:avLst/>
          </a:prstGeom>
          <a:noFill/>
        </p:spPr>
      </p:pic>
      <p:pic>
        <p:nvPicPr>
          <p:cNvPr id="44"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4380560" y="2838893"/>
            <a:ext cx="2711302" cy="2134605"/>
          </a:xfrm>
          <a:prstGeom prst="rect">
            <a:avLst/>
          </a:prstGeom>
        </p:spPr>
      </p:pic>
      <p:pic>
        <p:nvPicPr>
          <p:cNvPr id="63494" name="Picture 6" descr="F:\！2023-2024(2)任务\2 修改PPT\2 通原\1 通原最新版PPT(2023.12.21)\1 授课PPT\插图\第4章 信道\补3.jpg"/>
          <p:cNvPicPr>
            <a:picLocks noChangeAspect="1" noChangeArrowheads="1"/>
          </p:cNvPicPr>
          <p:nvPr/>
        </p:nvPicPr>
        <p:blipFill>
          <a:blip r:embed="rId8" cstate="print"/>
          <a:srcRect/>
          <a:stretch>
            <a:fillRect/>
          </a:stretch>
        </p:blipFill>
        <p:spPr bwMode="auto">
          <a:xfrm>
            <a:off x="4629242" y="2980070"/>
            <a:ext cx="2260600" cy="1841500"/>
          </a:xfrm>
          <a:prstGeom prst="rect">
            <a:avLst/>
          </a:prstGeom>
          <a:noFill/>
        </p:spPr>
      </p:pic>
      <p:sp>
        <p:nvSpPr>
          <p:cNvPr id="15" name="TextBox 27"/>
          <p:cNvSpPr txBox="1"/>
          <p:nvPr/>
        </p:nvSpPr>
        <p:spPr>
          <a:xfrm>
            <a:off x="6763753" y="1272898"/>
            <a:ext cx="1657240" cy="874407"/>
          </a:xfrm>
          <a:prstGeom prst="rect">
            <a:avLst/>
          </a:prstGeom>
          <a:noFill/>
        </p:spPr>
        <p:txBody>
          <a:bodyPr wrap="square" rtlCol="0">
            <a:spAutoFit/>
          </a:bodyPr>
          <a:lstStyle/>
          <a:p>
            <a:pPr>
              <a:lnSpc>
                <a:spcPct val="150000"/>
              </a:lnSpc>
            </a:pPr>
            <a:r>
              <a:rPr lang="zh-CN" altLang="en-US" sz="1800" b="1" dirty="0" smtClean="0">
                <a:solidFill>
                  <a:srgbClr val="0070C0"/>
                </a:solidFill>
                <a:latin typeface="微软雅黑" panose="020B0503020204020204" pitchFamily="34" charset="-122"/>
                <a:ea typeface="微软雅黑" panose="020B0503020204020204" pitchFamily="34" charset="-122"/>
              </a:rPr>
              <a:t>利用电磁波在</a:t>
            </a:r>
            <a:endParaRPr lang="en-US" altLang="zh-CN" sz="1800" b="1" dirty="0" smtClean="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1800" b="1" dirty="0" smtClean="0">
                <a:solidFill>
                  <a:srgbClr val="0070C0"/>
                </a:solidFill>
                <a:latin typeface="微软雅黑" panose="020B0503020204020204" pitchFamily="34" charset="-122"/>
                <a:ea typeface="微软雅黑" panose="020B0503020204020204" pitchFamily="34" charset="-122"/>
              </a:rPr>
              <a:t>空间传输信息</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sp>
        <p:nvSpPr>
          <p:cNvPr id="16" name="矩形 23"/>
          <p:cNvSpPr>
            <a:spLocks noChangeAspect="1" noChangeArrowheads="1"/>
          </p:cNvSpPr>
          <p:nvPr/>
        </p:nvSpPr>
        <p:spPr bwMode="auto">
          <a:xfrm>
            <a:off x="6777546" y="1315771"/>
            <a:ext cx="1622175" cy="853271"/>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76973"/>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说明文字1"/>
          <p:cNvGrpSpPr/>
          <p:nvPr/>
        </p:nvGrpSpPr>
        <p:grpSpPr>
          <a:xfrm>
            <a:off x="589806" y="1017712"/>
            <a:ext cx="4099152" cy="369332"/>
            <a:chOff x="729042" y="1367093"/>
            <a:chExt cx="4099152" cy="369332"/>
          </a:xfrm>
        </p:grpSpPr>
        <p:sp>
          <p:nvSpPr>
            <p:cNvPr id="56" name="椭圆 55"/>
            <p:cNvSpPr/>
            <p:nvPr/>
          </p:nvSpPr>
          <p:spPr bwMode="auto">
            <a:xfrm>
              <a:off x="729042" y="1442100"/>
              <a:ext cx="180000" cy="180000"/>
            </a:xfrm>
            <a:prstGeom prst="ellipse">
              <a:avLst/>
            </a:prstGeom>
            <a:solidFill>
              <a:srgbClr val="0070C0"/>
            </a:solidFill>
            <a:ln w="381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TextBox 27"/>
            <p:cNvSpPr txBox="1"/>
            <p:nvPr/>
          </p:nvSpPr>
          <p:spPr>
            <a:xfrm>
              <a:off x="938138" y="1367093"/>
              <a:ext cx="3890056"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用于无线通信的电磁波频率不能太低</a:t>
              </a:r>
              <a:endParaRPr lang="zh-CN" altLang="en-US" sz="1800" b="1" dirty="0">
                <a:solidFill>
                  <a:srgbClr val="0070C0"/>
                </a:solidFill>
                <a:latin typeface="微软雅黑" panose="020B0503020204020204" pitchFamily="34" charset="-122"/>
                <a:ea typeface="微软雅黑" panose="020B0503020204020204" pitchFamily="34" charset="-122"/>
              </a:endParaRPr>
            </a:p>
          </p:txBody>
        </p:sp>
      </p:grpSp>
      <p:graphicFrame>
        <p:nvGraphicFramePr>
          <p:cNvPr id="2050" name="Object 2"/>
          <p:cNvGraphicFramePr>
            <a:graphicFrameLocks noChangeAspect="1"/>
          </p:cNvGraphicFramePr>
          <p:nvPr/>
        </p:nvGraphicFramePr>
        <p:xfrm>
          <a:off x="4954452" y="861780"/>
          <a:ext cx="701675" cy="703262"/>
        </p:xfrm>
        <a:graphic>
          <a:graphicData uri="http://schemas.openxmlformats.org/presentationml/2006/ole">
            <p:oleObj spid="_x0000_s2050" name="Equation" r:id="rId4" imgW="406080" imgH="406080" progId="Equation.DSMT4">
              <p:embed/>
            </p:oleObj>
          </a:graphicData>
        </a:graphic>
      </p:graphicFrame>
      <p:sp>
        <p:nvSpPr>
          <p:cNvPr id="42" name="矩形 23"/>
          <p:cNvSpPr>
            <a:spLocks noChangeAspect="1" noChangeArrowheads="1"/>
          </p:cNvSpPr>
          <p:nvPr/>
        </p:nvSpPr>
        <p:spPr bwMode="auto">
          <a:xfrm>
            <a:off x="4870748" y="891788"/>
            <a:ext cx="886979" cy="686913"/>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pic>
        <p:nvPicPr>
          <p:cNvPr id="36" name="Picture 3"/>
          <p:cNvPicPr>
            <a:picLocks noChangeAspect="1"/>
          </p:cNvPicPr>
          <p:nvPr/>
        </p:nvPicPr>
        <p:blipFill rotWithShape="1">
          <a:blip r:embed="rId5" cstate="screen">
            <a:extLst>
              <a:ext uri="{28A0092B-C50C-407E-A947-70E740481C1C}">
                <a14:useLocalDpi xmlns="" xmlns:a14="http://schemas.microsoft.com/office/drawing/2010/main"/>
              </a:ext>
            </a:extLst>
          </a:blip>
          <a:srcRect/>
          <a:stretch>
            <a:fillRect/>
          </a:stretch>
        </p:blipFill>
        <p:spPr>
          <a:xfrm>
            <a:off x="6262585" y="733637"/>
            <a:ext cx="1775613" cy="2020186"/>
          </a:xfrm>
          <a:prstGeom prst="rect">
            <a:avLst/>
          </a:prstGeom>
        </p:spPr>
      </p:pic>
      <p:pic>
        <p:nvPicPr>
          <p:cNvPr id="37" name="图片 36" descr="3.基站.png"/>
          <p:cNvPicPr>
            <a:picLocks noChangeAspect="1"/>
          </p:cNvPicPr>
          <p:nvPr/>
        </p:nvPicPr>
        <p:blipFill>
          <a:blip r:embed="rId6" cstate="print"/>
          <a:stretch>
            <a:fillRect/>
          </a:stretch>
        </p:blipFill>
        <p:spPr>
          <a:xfrm>
            <a:off x="6445315" y="871859"/>
            <a:ext cx="1423745" cy="1711067"/>
          </a:xfrm>
          <a:prstGeom prst="rect">
            <a:avLst/>
          </a:prstGeom>
        </p:spPr>
      </p:pic>
      <p:graphicFrame>
        <p:nvGraphicFramePr>
          <p:cNvPr id="2051" name="Object 3"/>
          <p:cNvGraphicFramePr>
            <a:graphicFrameLocks noChangeAspect="1"/>
          </p:cNvGraphicFramePr>
          <p:nvPr/>
        </p:nvGraphicFramePr>
        <p:xfrm>
          <a:off x="1234652" y="1512909"/>
          <a:ext cx="3135347" cy="619730"/>
        </p:xfrm>
        <a:graphic>
          <a:graphicData uri="http://schemas.openxmlformats.org/presentationml/2006/ole">
            <p:oleObj spid="_x0000_s2051" name="Equation" r:id="rId7" imgW="2120760" imgH="419040" progId="Equation.DSMT4">
              <p:embed/>
            </p:oleObj>
          </a:graphicData>
        </a:graphic>
      </p:graphicFrame>
      <p:pic>
        <p:nvPicPr>
          <p:cNvPr id="40" name="Picture 3"/>
          <p:cNvPicPr>
            <a:picLocks noChangeAspect="1"/>
          </p:cNvPicPr>
          <p:nvPr/>
        </p:nvPicPr>
        <p:blipFill rotWithShape="1">
          <a:blip r:embed="rId5" cstate="screen">
            <a:extLst>
              <a:ext uri="{28A0092B-C50C-407E-A947-70E740481C1C}">
                <a14:useLocalDpi xmlns="" xmlns:a14="http://schemas.microsoft.com/office/drawing/2010/main"/>
              </a:ext>
            </a:extLst>
          </a:blip>
          <a:srcRect/>
          <a:stretch>
            <a:fillRect/>
          </a:stretch>
        </p:blipFill>
        <p:spPr>
          <a:xfrm>
            <a:off x="335716" y="2264741"/>
            <a:ext cx="2120385" cy="1741186"/>
          </a:xfrm>
          <a:prstGeom prst="rect">
            <a:avLst/>
          </a:prstGeom>
        </p:spPr>
      </p:pic>
      <p:pic>
        <p:nvPicPr>
          <p:cNvPr id="41" name="Picture 4" descr="F:\！2023-2024(2)任务\2 修改PPT\2 通原\1 通原最新版PPT(2023.12.21)\1 授课PPT\插图\第4章 信道\补1.jpg"/>
          <p:cNvPicPr>
            <a:picLocks noChangeAspect="1" noChangeArrowheads="1"/>
          </p:cNvPicPr>
          <p:nvPr/>
        </p:nvPicPr>
        <p:blipFill>
          <a:blip r:embed="rId8" cstate="print"/>
          <a:srcRect/>
          <a:stretch>
            <a:fillRect/>
          </a:stretch>
        </p:blipFill>
        <p:spPr bwMode="auto">
          <a:xfrm>
            <a:off x="551730" y="2378740"/>
            <a:ext cx="1712986" cy="1495391"/>
          </a:xfrm>
          <a:prstGeom prst="rect">
            <a:avLst/>
          </a:prstGeom>
          <a:noFill/>
        </p:spPr>
      </p:pic>
      <p:sp>
        <p:nvSpPr>
          <p:cNvPr id="43" name="矩形 42"/>
          <p:cNvSpPr/>
          <p:nvPr/>
        </p:nvSpPr>
        <p:spPr>
          <a:xfrm>
            <a:off x="3012502" y="4469166"/>
            <a:ext cx="1825315" cy="338554"/>
          </a:xfrm>
          <a:prstGeom prst="rect">
            <a:avLst/>
          </a:prstGeom>
        </p:spPr>
        <p:txBody>
          <a:bodyPr wrap="square">
            <a:spAutoFit/>
          </a:bodyPr>
          <a:lstStyle/>
          <a:p>
            <a:r>
              <a:rPr lang="zh-CN" altLang="en-US" sz="1600" b="1" dirty="0" smtClean="0">
                <a:solidFill>
                  <a:srgbClr val="0070C0"/>
                </a:solidFill>
                <a:latin typeface="微软雅黑" panose="020B0503020204020204" pitchFamily="34" charset="-122"/>
                <a:ea typeface="微软雅黑" panose="020B0503020204020204" pitchFamily="34" charset="-122"/>
              </a:rPr>
              <a:t>我国的开放频段为</a:t>
            </a:r>
          </a:p>
        </p:txBody>
      </p:sp>
      <p:graphicFrame>
        <p:nvGraphicFramePr>
          <p:cNvPr id="2052" name="Object 4"/>
          <p:cNvGraphicFramePr>
            <a:graphicFrameLocks noChangeAspect="1"/>
          </p:cNvGraphicFramePr>
          <p:nvPr/>
        </p:nvGraphicFramePr>
        <p:xfrm>
          <a:off x="703819" y="4081572"/>
          <a:ext cx="1507755" cy="301551"/>
        </p:xfrm>
        <a:graphic>
          <a:graphicData uri="http://schemas.openxmlformats.org/presentationml/2006/ole">
            <p:oleObj spid="_x0000_s2052" name="Equation" r:id="rId9" imgW="888840" imgH="177480" progId="Equation.DSMT4">
              <p:embed/>
            </p:oleObj>
          </a:graphicData>
        </a:graphic>
      </p:graphicFrame>
      <p:pic>
        <p:nvPicPr>
          <p:cNvPr id="44" name="Picture 3"/>
          <p:cNvPicPr>
            <a:picLocks noChangeAspect="1"/>
          </p:cNvPicPr>
          <p:nvPr/>
        </p:nvPicPr>
        <p:blipFill rotWithShape="1">
          <a:blip r:embed="rId5" cstate="screen">
            <a:extLst>
              <a:ext uri="{28A0092B-C50C-407E-A947-70E740481C1C}">
                <a14:useLocalDpi xmlns="" xmlns:a14="http://schemas.microsoft.com/office/drawing/2010/main"/>
              </a:ext>
            </a:extLst>
          </a:blip>
          <a:srcRect/>
          <a:stretch>
            <a:fillRect/>
          </a:stretch>
        </p:blipFill>
        <p:spPr>
          <a:xfrm>
            <a:off x="2721913" y="2672323"/>
            <a:ext cx="3051543" cy="1718929"/>
          </a:xfrm>
          <a:prstGeom prst="rect">
            <a:avLst/>
          </a:prstGeom>
        </p:spPr>
      </p:pic>
      <p:pic>
        <p:nvPicPr>
          <p:cNvPr id="45" name="Picture 3" descr="F:\！2023-2024(2)任务\2 修改PPT\2 通原\1 通原最新版PPT(2023.12.21)\1 授课PPT\插图\第4章 信道\补4.gif"/>
          <p:cNvPicPr>
            <a:picLocks noChangeAspect="1" noChangeArrowheads="1" noCrop="1"/>
          </p:cNvPicPr>
          <p:nvPr/>
        </p:nvPicPr>
        <p:blipFill>
          <a:blip r:embed="rId10" cstate="print"/>
          <a:srcRect/>
          <a:stretch>
            <a:fillRect/>
          </a:stretch>
        </p:blipFill>
        <p:spPr bwMode="auto">
          <a:xfrm>
            <a:off x="2996585" y="2797697"/>
            <a:ext cx="2542954" cy="1430412"/>
          </a:xfrm>
          <a:prstGeom prst="rect">
            <a:avLst/>
          </a:prstGeom>
          <a:noFill/>
        </p:spPr>
      </p:pic>
      <p:graphicFrame>
        <p:nvGraphicFramePr>
          <p:cNvPr id="2053" name="Object 5"/>
          <p:cNvGraphicFramePr>
            <a:graphicFrameLocks noChangeAspect="1"/>
          </p:cNvGraphicFramePr>
          <p:nvPr/>
        </p:nvGraphicFramePr>
        <p:xfrm>
          <a:off x="4724402" y="4508209"/>
          <a:ext cx="847059" cy="247059"/>
        </p:xfrm>
        <a:graphic>
          <a:graphicData uri="http://schemas.openxmlformats.org/presentationml/2006/ole">
            <p:oleObj spid="_x0000_s2053" name="Equation" r:id="rId11" imgW="609480" imgH="177480" progId="Equation.DSMT4">
              <p:embed/>
            </p:oleObj>
          </a:graphicData>
        </a:graphic>
      </p:graphicFrame>
      <p:graphicFrame>
        <p:nvGraphicFramePr>
          <p:cNvPr id="2054" name="Object 6"/>
          <p:cNvGraphicFramePr>
            <a:graphicFrameLocks noChangeAspect="1"/>
          </p:cNvGraphicFramePr>
          <p:nvPr/>
        </p:nvGraphicFramePr>
        <p:xfrm>
          <a:off x="6825204" y="4744342"/>
          <a:ext cx="798329" cy="266110"/>
        </p:xfrm>
        <a:graphic>
          <a:graphicData uri="http://schemas.openxmlformats.org/presentationml/2006/ole">
            <p:oleObj spid="_x0000_s2054" name="Equation" r:id="rId12" imgW="533160" imgH="177480" progId="Equation.DSMT4">
              <p:embed/>
            </p:oleObj>
          </a:graphicData>
        </a:graphic>
      </p:graphicFrame>
      <p:pic>
        <p:nvPicPr>
          <p:cNvPr id="50" name="Picture 3"/>
          <p:cNvPicPr>
            <a:picLocks noChangeAspect="1"/>
          </p:cNvPicPr>
          <p:nvPr/>
        </p:nvPicPr>
        <p:blipFill rotWithShape="1">
          <a:blip r:embed="rId5" cstate="screen">
            <a:extLst>
              <a:ext uri="{28A0092B-C50C-407E-A947-70E740481C1C}">
                <a14:useLocalDpi xmlns="" xmlns:a14="http://schemas.microsoft.com/office/drawing/2010/main"/>
              </a:ext>
            </a:extLst>
          </a:blip>
          <a:srcRect/>
          <a:stretch>
            <a:fillRect/>
          </a:stretch>
        </p:blipFill>
        <p:spPr>
          <a:xfrm>
            <a:off x="6124300" y="3030280"/>
            <a:ext cx="2073401" cy="1656139"/>
          </a:xfrm>
          <a:prstGeom prst="rect">
            <a:avLst/>
          </a:prstGeom>
        </p:spPr>
      </p:pic>
      <p:pic>
        <p:nvPicPr>
          <p:cNvPr id="52" name="Picture 6" descr="F:\！2023-2024(2)任务\2 修改PPT\2 通原\1 通原最新版PPT(2023.12.21)\1 授课PPT\插图\第4章 信道\补3.jpg"/>
          <p:cNvPicPr>
            <a:picLocks noChangeAspect="1" noChangeArrowheads="1"/>
          </p:cNvPicPr>
          <p:nvPr/>
        </p:nvPicPr>
        <p:blipFill>
          <a:blip r:embed="rId13" cstate="print"/>
          <a:srcRect/>
          <a:stretch>
            <a:fillRect/>
          </a:stretch>
        </p:blipFill>
        <p:spPr bwMode="auto">
          <a:xfrm>
            <a:off x="6330451" y="3162355"/>
            <a:ext cx="1684414" cy="1372135"/>
          </a:xfrm>
          <a:prstGeom prst="rect">
            <a:avLst/>
          </a:prstGeom>
          <a:noFill/>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487605"/>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23"/>
          <p:cNvSpPr txBox="1"/>
          <p:nvPr/>
        </p:nvSpPr>
        <p:spPr>
          <a:xfrm>
            <a:off x="650378" y="855635"/>
            <a:ext cx="3953520" cy="369332"/>
          </a:xfrm>
          <a:prstGeom prst="rect">
            <a:avLst/>
          </a:prstGeom>
          <a:noFill/>
        </p:spPr>
        <p:txBody>
          <a:bodyPr wrap="square" rtlCol="0">
            <a:spAutoFit/>
          </a:bodyPr>
          <a:lstStyle/>
          <a:p>
            <a:r>
              <a:rPr lang="zh-CN" altLang="en-US" sz="1800" b="1" dirty="0" smtClean="0">
                <a:solidFill>
                  <a:srgbClr val="0070C0"/>
                </a:solidFill>
                <a:latin typeface="微软雅黑" panose="020B0503020204020204" pitchFamily="34" charset="-122"/>
                <a:ea typeface="微软雅黑" panose="020B0503020204020204" pitchFamily="34" charset="-122"/>
              </a:rPr>
              <a:t>电磁波的波长不同其工作方式也不同</a:t>
            </a:r>
          </a:p>
        </p:txBody>
      </p:sp>
      <p:grpSp>
        <p:nvGrpSpPr>
          <p:cNvPr id="3" name="Group 52"/>
          <p:cNvGrpSpPr>
            <a:grpSpLocks/>
          </p:cNvGrpSpPr>
          <p:nvPr/>
        </p:nvGrpSpPr>
        <p:grpSpPr bwMode="auto">
          <a:xfrm>
            <a:off x="5471788" y="1438003"/>
            <a:ext cx="279325" cy="283142"/>
            <a:chOff x="0" y="0"/>
            <a:chExt cx="1219200" cy="586868"/>
          </a:xfrm>
        </p:grpSpPr>
        <p:sp>
          <p:nvSpPr>
            <p:cNvPr id="51"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55"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1</a:t>
              </a:r>
              <a:endParaRPr lang="zh-CN" altLang="en-US" sz="1600" dirty="0"/>
            </a:p>
          </p:txBody>
        </p:sp>
      </p:grpSp>
      <p:sp>
        <p:nvSpPr>
          <p:cNvPr id="60" name="矩形 1"/>
          <p:cNvSpPr>
            <a:spLocks noChangeArrowheads="1"/>
          </p:cNvSpPr>
          <p:nvPr/>
        </p:nvSpPr>
        <p:spPr bwMode="auto">
          <a:xfrm>
            <a:off x="5776245" y="1335136"/>
            <a:ext cx="169889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600" b="1" dirty="0" smtClean="0">
                <a:solidFill>
                  <a:srgbClr val="E46C0A"/>
                </a:solidFill>
                <a:latin typeface="微软雅黑" panose="020B0503020204020204" pitchFamily="34" charset="-122"/>
                <a:ea typeface="微软雅黑" panose="020B0503020204020204" pitchFamily="34" charset="-122"/>
              </a:rPr>
              <a:t>地波</a:t>
            </a:r>
            <a:r>
              <a:rPr lang="en-US" altLang="zh-CN" sz="1600" b="1" dirty="0" smtClean="0">
                <a:solidFill>
                  <a:srgbClr val="E46C0A"/>
                </a:solidFill>
                <a:latin typeface="微软雅黑" panose="020B0503020204020204" pitchFamily="34" charset="-122"/>
                <a:ea typeface="微软雅黑" panose="020B0503020204020204" pitchFamily="34" charset="-122"/>
              </a:rPr>
              <a:t>(</a:t>
            </a:r>
            <a:r>
              <a:rPr lang="zh-CN" altLang="en-US" sz="1600" b="1" dirty="0" smtClean="0">
                <a:solidFill>
                  <a:srgbClr val="E46C0A"/>
                </a:solidFill>
                <a:latin typeface="微软雅黑" panose="020B0503020204020204" pitchFamily="34" charset="-122"/>
                <a:ea typeface="微软雅黑" panose="020B0503020204020204" pitchFamily="34" charset="-122"/>
              </a:rPr>
              <a:t>小于</a:t>
            </a:r>
            <a:r>
              <a:rPr lang="en-US" altLang="zh-CN" sz="1600" b="1" dirty="0" smtClean="0">
                <a:solidFill>
                  <a:srgbClr val="E46C0A"/>
                </a:solidFill>
                <a:latin typeface="微软雅黑" panose="020B0503020204020204" pitchFamily="34" charset="-122"/>
                <a:ea typeface="微软雅黑" panose="020B0503020204020204" pitchFamily="34" charset="-122"/>
              </a:rPr>
              <a:t>2MHz)</a:t>
            </a:r>
            <a:endParaRPr lang="zh-CN" altLang="zh-CN" sz="1600" b="1" dirty="0">
              <a:solidFill>
                <a:srgbClr val="E46C0A"/>
              </a:solidFill>
              <a:latin typeface="微软雅黑" panose="020B0503020204020204" pitchFamily="34" charset="-122"/>
              <a:ea typeface="微软雅黑" panose="020B0503020204020204" pitchFamily="34" charset="-122"/>
            </a:endParaRPr>
          </a:p>
        </p:txBody>
      </p:sp>
      <p:sp>
        <p:nvSpPr>
          <p:cNvPr id="61" name="椭圆 60"/>
          <p:cNvSpPr/>
          <p:nvPr/>
        </p:nvSpPr>
        <p:spPr bwMode="auto">
          <a:xfrm>
            <a:off x="461102" y="932972"/>
            <a:ext cx="180000" cy="180000"/>
          </a:xfrm>
          <a:prstGeom prst="ellipse">
            <a:avLst/>
          </a:prstGeom>
          <a:solidFill>
            <a:srgbClr val="0070C0"/>
          </a:solidFill>
          <a:ln w="38100" cap="flat" cmpd="sng" algn="ctr">
            <a:solidFill>
              <a:srgbClr val="C0C0C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8" name="Group 52"/>
          <p:cNvGrpSpPr>
            <a:grpSpLocks/>
          </p:cNvGrpSpPr>
          <p:nvPr/>
        </p:nvGrpSpPr>
        <p:grpSpPr bwMode="auto">
          <a:xfrm>
            <a:off x="5452738" y="1950798"/>
            <a:ext cx="279325" cy="283142"/>
            <a:chOff x="0" y="0"/>
            <a:chExt cx="1219200" cy="586868"/>
          </a:xfrm>
        </p:grpSpPr>
        <p:sp>
          <p:nvSpPr>
            <p:cNvPr id="64"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65"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2</a:t>
              </a:r>
              <a:endParaRPr lang="zh-CN" altLang="en-US" sz="1600" dirty="0"/>
            </a:p>
          </p:txBody>
        </p:sp>
      </p:grpSp>
      <p:sp>
        <p:nvSpPr>
          <p:cNvPr id="66" name="矩形 1"/>
          <p:cNvSpPr>
            <a:spLocks noChangeArrowheads="1"/>
          </p:cNvSpPr>
          <p:nvPr/>
        </p:nvSpPr>
        <p:spPr bwMode="auto">
          <a:xfrm>
            <a:off x="5766720" y="1857456"/>
            <a:ext cx="226086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600" b="1" dirty="0" smtClean="0">
                <a:solidFill>
                  <a:srgbClr val="E46C0A"/>
                </a:solidFill>
                <a:latin typeface="微软雅黑" panose="020B0503020204020204" pitchFamily="34" charset="-122"/>
                <a:ea typeface="微软雅黑" panose="020B0503020204020204" pitchFamily="34" charset="-122"/>
              </a:rPr>
              <a:t>天波</a:t>
            </a:r>
            <a:r>
              <a:rPr lang="en-US" altLang="zh-CN" sz="1600" b="1" dirty="0" smtClean="0">
                <a:solidFill>
                  <a:srgbClr val="E46C0A"/>
                </a:solidFill>
                <a:latin typeface="微软雅黑" panose="020B0503020204020204" pitchFamily="34" charset="-122"/>
                <a:ea typeface="微软雅黑" panose="020B0503020204020204" pitchFamily="34" charset="-122"/>
              </a:rPr>
              <a:t>(2~30MHz)</a:t>
            </a:r>
            <a:endParaRPr lang="zh-CN" altLang="zh-CN" sz="1600" b="1" dirty="0">
              <a:solidFill>
                <a:srgbClr val="E46C0A"/>
              </a:solidFill>
              <a:latin typeface="微软雅黑" panose="020B0503020204020204" pitchFamily="34" charset="-122"/>
              <a:ea typeface="微软雅黑" panose="020B0503020204020204" pitchFamily="34" charset="-122"/>
            </a:endParaRPr>
          </a:p>
        </p:txBody>
      </p:sp>
      <p:grpSp>
        <p:nvGrpSpPr>
          <p:cNvPr id="9" name="Group 52"/>
          <p:cNvGrpSpPr>
            <a:grpSpLocks/>
          </p:cNvGrpSpPr>
          <p:nvPr/>
        </p:nvGrpSpPr>
        <p:grpSpPr bwMode="auto">
          <a:xfrm>
            <a:off x="5443213" y="2443435"/>
            <a:ext cx="279325" cy="283142"/>
            <a:chOff x="0" y="0"/>
            <a:chExt cx="1219200" cy="586868"/>
          </a:xfrm>
        </p:grpSpPr>
        <p:sp>
          <p:nvSpPr>
            <p:cNvPr id="68" name="圆角矩形 44"/>
            <p:cNvSpPr>
              <a:spLocks noChangeArrowheads="1"/>
            </p:cNvSpPr>
            <p:nvPr/>
          </p:nvSpPr>
          <p:spPr bwMode="auto">
            <a:xfrm>
              <a:off x="0" y="0"/>
              <a:ext cx="1219200" cy="586868"/>
            </a:xfrm>
            <a:prstGeom prst="roundRect">
              <a:avLst>
                <a:gd name="adj" fmla="val 10000"/>
              </a:avLst>
            </a:prstGeom>
            <a:gradFill rotWithShape="1">
              <a:gsLst>
                <a:gs pos="0">
                  <a:srgbClr val="FFBFBF"/>
                </a:gs>
                <a:gs pos="51000">
                  <a:srgbClr val="FF3F40"/>
                </a:gs>
                <a:gs pos="100000">
                  <a:srgbClr val="FFBFBF"/>
                </a:gs>
              </a:gsLst>
              <a:lin ang="5400000" scaled="1"/>
            </a:gradFill>
            <a:ln w="9525">
              <a:solidFill>
                <a:srgbClr val="FF3F40"/>
              </a:solidFill>
              <a:round/>
              <a:headEnd/>
              <a:tailEnd/>
            </a:ln>
          </p:spPr>
          <p:txBody>
            <a:bodyPr/>
            <a:lstStyle/>
            <a:p>
              <a:endParaRPr lang="zh-CN" altLang="en-US"/>
            </a:p>
          </p:txBody>
        </p:sp>
        <p:sp>
          <p:nvSpPr>
            <p:cNvPr id="69" name="圆角矩形 45"/>
            <p:cNvSpPr>
              <a:spLocks noChangeArrowheads="1"/>
            </p:cNvSpPr>
            <p:nvPr/>
          </p:nvSpPr>
          <p:spPr bwMode="auto">
            <a:xfrm>
              <a:off x="34925" y="28575"/>
              <a:ext cx="1168400" cy="548768"/>
            </a:xfrm>
            <a:prstGeom prst="roundRect">
              <a:avLst>
                <a:gd name="adj" fmla="val 10000"/>
              </a:avLst>
            </a:prstGeom>
            <a:gradFill rotWithShape="1">
              <a:gsLst>
                <a:gs pos="0">
                  <a:srgbClr val="FF3F40"/>
                </a:gs>
                <a:gs pos="7999">
                  <a:srgbClr val="FF3F40"/>
                </a:gs>
                <a:gs pos="50000">
                  <a:srgbClr val="C00000"/>
                </a:gs>
                <a:gs pos="51656">
                  <a:srgbClr val="C00000"/>
                </a:gs>
                <a:gs pos="98000">
                  <a:srgbClr val="FF3F40"/>
                </a:gs>
                <a:gs pos="100000">
                  <a:srgbClr val="FF7F7F"/>
                </a:gs>
              </a:gsLst>
              <a:lin ang="5400000" scaled="1"/>
            </a:gradFill>
            <a:ln w="9525">
              <a:noFill/>
              <a:round/>
              <a:headEnd/>
              <a:tailEnd/>
            </a:ln>
          </p:spPr>
          <p:txBody>
            <a:bodyPr anchor="ctr"/>
            <a:lstStyle/>
            <a:p>
              <a:pPr algn="ctr"/>
              <a:r>
                <a:rPr lang="en-US" altLang="zh-CN" sz="1600" b="1" i="1" dirty="0" smtClean="0">
                  <a:solidFill>
                    <a:srgbClr val="FFFFFF"/>
                  </a:solidFill>
                  <a:latin typeface="Impact" pitchFamily="34" charset="0"/>
                  <a:ea typeface="微软雅黑" pitchFamily="34" charset="-122"/>
                  <a:sym typeface="Arial" pitchFamily="34" charset="0"/>
                </a:rPr>
                <a:t>3</a:t>
              </a:r>
              <a:endParaRPr lang="zh-CN" altLang="en-US" sz="1600" dirty="0"/>
            </a:p>
          </p:txBody>
        </p:sp>
      </p:grpSp>
      <p:sp>
        <p:nvSpPr>
          <p:cNvPr id="70" name="矩形 1"/>
          <p:cNvSpPr>
            <a:spLocks noChangeArrowheads="1"/>
          </p:cNvSpPr>
          <p:nvPr/>
        </p:nvSpPr>
        <p:spPr bwMode="auto">
          <a:xfrm>
            <a:off x="5747670" y="2340568"/>
            <a:ext cx="271806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600" b="1" dirty="0" smtClean="0">
                <a:solidFill>
                  <a:srgbClr val="E46C0A"/>
                </a:solidFill>
                <a:latin typeface="微软雅黑" panose="020B0503020204020204" pitchFamily="34" charset="-122"/>
                <a:ea typeface="微软雅黑" panose="020B0503020204020204" pitchFamily="34" charset="-122"/>
              </a:rPr>
              <a:t>视线传播</a:t>
            </a:r>
            <a:r>
              <a:rPr lang="en-US" altLang="zh-CN" sz="1600" b="1" dirty="0" smtClean="0">
                <a:solidFill>
                  <a:srgbClr val="E46C0A"/>
                </a:solidFill>
                <a:latin typeface="微软雅黑" panose="020B0503020204020204" pitchFamily="34" charset="-122"/>
                <a:ea typeface="微软雅黑" panose="020B0503020204020204" pitchFamily="34" charset="-122"/>
              </a:rPr>
              <a:t>(</a:t>
            </a:r>
            <a:r>
              <a:rPr lang="zh-CN" altLang="en-US" sz="1600" b="1" dirty="0" smtClean="0">
                <a:solidFill>
                  <a:srgbClr val="E46C0A"/>
                </a:solidFill>
                <a:latin typeface="微软雅黑" panose="020B0503020204020204" pitchFamily="34" charset="-122"/>
                <a:ea typeface="微软雅黑" panose="020B0503020204020204" pitchFamily="34" charset="-122"/>
              </a:rPr>
              <a:t>大于</a:t>
            </a:r>
            <a:r>
              <a:rPr lang="en-US" altLang="zh-CN" sz="1600" b="1" dirty="0" smtClean="0">
                <a:solidFill>
                  <a:srgbClr val="E46C0A"/>
                </a:solidFill>
                <a:latin typeface="微软雅黑" panose="020B0503020204020204" pitchFamily="34" charset="-122"/>
                <a:ea typeface="微软雅黑" panose="020B0503020204020204" pitchFamily="34" charset="-122"/>
              </a:rPr>
              <a:t>30MHz)</a:t>
            </a:r>
            <a:endParaRPr lang="zh-CN" altLang="zh-CN" sz="1600" b="1" dirty="0">
              <a:solidFill>
                <a:srgbClr val="E46C0A"/>
              </a:solidFill>
              <a:latin typeface="微软雅黑" panose="020B0503020204020204" pitchFamily="34" charset="-122"/>
              <a:ea typeface="微软雅黑" panose="020B0503020204020204" pitchFamily="34" charset="-122"/>
            </a:endParaRPr>
          </a:p>
        </p:txBody>
      </p:sp>
      <p:pic>
        <p:nvPicPr>
          <p:cNvPr id="38" name="Picture 3"/>
          <p:cNvPicPr>
            <a:picLocks noChangeAspect="1"/>
          </p:cNvPicPr>
          <p:nvPr/>
        </p:nvPicPr>
        <p:blipFill rotWithShape="1">
          <a:blip r:embed="rId4" cstate="screen">
            <a:extLst>
              <a:ext uri="{28A0092B-C50C-407E-A947-70E740481C1C}">
                <a14:useLocalDpi xmlns="" xmlns:a14="http://schemas.microsoft.com/office/drawing/2010/main"/>
              </a:ext>
            </a:extLst>
          </a:blip>
          <a:srcRect/>
          <a:stretch>
            <a:fillRect/>
          </a:stretch>
        </p:blipFill>
        <p:spPr>
          <a:xfrm>
            <a:off x="5521843" y="2938091"/>
            <a:ext cx="2431314" cy="1793339"/>
          </a:xfrm>
          <a:prstGeom prst="rect">
            <a:avLst/>
          </a:prstGeom>
        </p:spPr>
      </p:pic>
      <p:pic>
        <p:nvPicPr>
          <p:cNvPr id="62" name="图片 61" descr="4.电波传播.gif"/>
          <p:cNvPicPr>
            <a:picLocks noChangeAspect="1"/>
          </p:cNvPicPr>
          <p:nvPr/>
        </p:nvPicPr>
        <p:blipFill>
          <a:blip r:embed="rId5" cstate="print"/>
          <a:stretch>
            <a:fillRect/>
          </a:stretch>
        </p:blipFill>
        <p:spPr>
          <a:xfrm>
            <a:off x="5735828" y="3056573"/>
            <a:ext cx="2010439" cy="1507829"/>
          </a:xfrm>
          <a:prstGeom prst="rect">
            <a:avLst/>
          </a:prstGeom>
        </p:spPr>
      </p:pic>
      <p:pic>
        <p:nvPicPr>
          <p:cNvPr id="64516" name="Picture 4"/>
          <p:cNvPicPr>
            <a:picLocks noChangeAspect="1" noChangeArrowheads="1"/>
          </p:cNvPicPr>
          <p:nvPr/>
        </p:nvPicPr>
        <p:blipFill>
          <a:blip r:embed="rId6" cstate="print"/>
          <a:srcRect/>
          <a:stretch>
            <a:fillRect/>
          </a:stretch>
        </p:blipFill>
        <p:spPr bwMode="auto">
          <a:xfrm>
            <a:off x="882191" y="1439110"/>
            <a:ext cx="4072602" cy="3289729"/>
          </a:xfrm>
          <a:prstGeom prst="rect">
            <a:avLst/>
          </a:prstGeom>
          <a:noFill/>
          <a:ln w="9525">
            <a:noFill/>
            <a:miter lim="800000"/>
            <a:headEnd/>
            <a:tailEnd/>
          </a:ln>
          <a:effectLst/>
        </p:spPr>
      </p:pic>
    </p:spTree>
    <p:extLst>
      <p:ext uri="{BB962C8B-B14F-4D97-AF65-F5344CB8AC3E}">
        <p14:creationId xmlns:p14="http://schemas.microsoft.com/office/powerpoint/2010/main" xmlns="" val="2448242420"/>
      </p:ext>
    </p:extLst>
  </p:cSld>
  <p:clrMapOvr>
    <a:masterClrMapping/>
  </p:clrMapOvr>
  <mc:AlternateContent xmlns:mc="http://schemas.openxmlformats.org/markup-compatibility/2006">
    <mc:Choice xmlns:p14="http://schemas.microsoft.com/office/powerpoint/2010/main" xmlns="" Requires="p14">
      <p:transition spd="slow" p14:dur="1250" advTm="0">
        <p14:flip dir="r"/>
      </p:transition>
    </mc:Choice>
    <mc:Fallback>
      <p:transition spd="slow"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sj\Desktop\素材cnn sccnn.com_2014111795930119rx61_04 [转换].pn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a:fillRect/>
          </a:stretch>
        </p:blipFill>
        <p:spPr bwMode="auto">
          <a:xfrm>
            <a:off x="4139952" y="0"/>
            <a:ext cx="5004048" cy="357110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C:\Users\jsj\Desktop\素材cnn sccnn.com_2014111795930119rx61_04 [转换].pn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r="-8270"/>
          <a:stretch>
            <a:fillRect/>
          </a:stretch>
        </p:blipFill>
        <p:spPr bwMode="auto">
          <a:xfrm>
            <a:off x="0" y="2571750"/>
            <a:ext cx="2498024" cy="2571750"/>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6" name="矩形 5"/>
          <p:cNvSpPr/>
          <p:nvPr/>
        </p:nvSpPr>
        <p:spPr>
          <a:xfrm>
            <a:off x="0" y="551400"/>
            <a:ext cx="9144000" cy="4327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76972"/>
            <a:ext cx="9144000" cy="7855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5" cstate="print"/>
          <a:srcRect/>
          <a:stretch>
            <a:fillRect/>
          </a:stretch>
        </p:blipFill>
        <p:spPr bwMode="auto">
          <a:xfrm>
            <a:off x="385763" y="1105150"/>
            <a:ext cx="4414837" cy="2058044"/>
          </a:xfrm>
          <a:prstGeom prst="rect">
            <a:avLst/>
          </a:prstGeom>
          <a:noFill/>
          <a:ln w="9525">
            <a:noFill/>
            <a:miter lim="800000"/>
            <a:headEnd/>
            <a:tailEnd/>
          </a:ln>
          <a:effectLst/>
        </p:spPr>
      </p:pic>
      <p:graphicFrame>
        <p:nvGraphicFramePr>
          <p:cNvPr id="3076" name="Object 4"/>
          <p:cNvGraphicFramePr>
            <a:graphicFrameLocks noChangeAspect="1"/>
          </p:cNvGraphicFramePr>
          <p:nvPr/>
        </p:nvGraphicFramePr>
        <p:xfrm>
          <a:off x="5403849" y="861975"/>
          <a:ext cx="2470688" cy="1147800"/>
        </p:xfrm>
        <a:graphic>
          <a:graphicData uri="http://schemas.openxmlformats.org/presentationml/2006/ole">
            <p:oleObj spid="_x0000_s3076" name="Equation" r:id="rId6" imgW="1612800" imgH="749160" progId="Equation.DSMT4">
              <p:embed/>
            </p:oleObj>
          </a:graphicData>
        </a:graphic>
      </p:graphicFrame>
      <p:graphicFrame>
        <p:nvGraphicFramePr>
          <p:cNvPr id="3077" name="Object 5"/>
          <p:cNvGraphicFramePr>
            <a:graphicFrameLocks noChangeAspect="1"/>
          </p:cNvGraphicFramePr>
          <p:nvPr/>
        </p:nvGraphicFramePr>
        <p:xfrm>
          <a:off x="5410199" y="2158164"/>
          <a:ext cx="1895475" cy="299286"/>
        </p:xfrm>
        <a:graphic>
          <a:graphicData uri="http://schemas.openxmlformats.org/presentationml/2006/ole">
            <p:oleObj spid="_x0000_s3077" name="Equation" r:id="rId7" imgW="1447560" imgH="228600" progId="Equation.DSMT4">
              <p:embed/>
            </p:oleObj>
          </a:graphicData>
        </a:graphic>
      </p:graphicFrame>
      <p:graphicFrame>
        <p:nvGraphicFramePr>
          <p:cNvPr id="3078" name="Object 6"/>
          <p:cNvGraphicFramePr>
            <a:graphicFrameLocks noChangeAspect="1"/>
          </p:cNvGraphicFramePr>
          <p:nvPr/>
        </p:nvGraphicFramePr>
        <p:xfrm>
          <a:off x="5680075" y="2869406"/>
          <a:ext cx="1416050" cy="531019"/>
        </p:xfrm>
        <a:graphic>
          <a:graphicData uri="http://schemas.openxmlformats.org/presentationml/2006/ole">
            <p:oleObj spid="_x0000_s3078" name="Equation" r:id="rId8" imgW="1117440" imgH="419040" progId="Equation.DSMT4">
              <p:embed/>
            </p:oleObj>
          </a:graphicData>
        </a:graphic>
      </p:graphicFrame>
      <p:pic>
        <p:nvPicPr>
          <p:cNvPr id="95" name="Picture 3"/>
          <p:cNvPicPr>
            <a:picLocks noChangeAspect="1" noChangeArrowheads="1"/>
          </p:cNvPicPr>
          <p:nvPr/>
        </p:nvPicPr>
        <p:blipFill>
          <a:blip r:embed="rId9" cstate="print"/>
          <a:srcRect/>
          <a:stretch>
            <a:fillRect/>
          </a:stretch>
        </p:blipFill>
        <p:spPr bwMode="auto">
          <a:xfrm rot="5400000">
            <a:off x="6230661" y="2554686"/>
            <a:ext cx="323606" cy="182415"/>
          </a:xfrm>
          <a:prstGeom prst="rect">
            <a:avLst/>
          </a:prstGeom>
          <a:noFill/>
          <a:ln w="9525">
            <a:noFill/>
            <a:miter lim="800000"/>
            <a:headEnd/>
            <a:tailEnd/>
          </a:ln>
          <a:effectLst/>
        </p:spPr>
      </p:pic>
      <p:sp>
        <p:nvSpPr>
          <p:cNvPr id="96" name="矩形 23"/>
          <p:cNvSpPr>
            <a:spLocks noChangeAspect="1" noChangeArrowheads="1"/>
          </p:cNvSpPr>
          <p:nvPr/>
        </p:nvSpPr>
        <p:spPr bwMode="auto">
          <a:xfrm>
            <a:off x="5618596" y="2846862"/>
            <a:ext cx="1515629" cy="629763"/>
          </a:xfrm>
          <a:prstGeom prst="rect">
            <a:avLst/>
          </a:prstGeom>
          <a:noFill/>
          <a:ln w="9525">
            <a:solidFill>
              <a:srgbClr val="0883C8"/>
            </a:solidFill>
            <a:prstDash val="dash"/>
            <a:miter lim="800000"/>
            <a:headEnd/>
            <a:tailEnd/>
          </a:ln>
        </p:spPr>
        <p:txBody>
          <a:bodyPr anchor="ctr"/>
          <a:lstStyle/>
          <a:p>
            <a:pPr algn="ctr"/>
            <a:endParaRPr lang="zh-CN" altLang="en-US">
              <a:latin typeface="宋体" pitchFamily="2" charset="-122"/>
              <a:sym typeface="宋体" pitchFamily="2" charset="-122"/>
            </a:endParaRPr>
          </a:p>
        </p:txBody>
      </p:sp>
      <p:graphicFrame>
        <p:nvGraphicFramePr>
          <p:cNvPr id="3079" name="Object 7"/>
          <p:cNvGraphicFramePr>
            <a:graphicFrameLocks noChangeAspect="1"/>
          </p:cNvGraphicFramePr>
          <p:nvPr/>
        </p:nvGraphicFramePr>
        <p:xfrm>
          <a:off x="7275917" y="3019648"/>
          <a:ext cx="616928" cy="259759"/>
        </p:xfrm>
        <a:graphic>
          <a:graphicData uri="http://schemas.openxmlformats.org/presentationml/2006/ole">
            <p:oleObj spid="_x0000_s3079" name="Equation" r:id="rId10" imgW="482400" imgH="203040" progId="Equation.DSMT4">
              <p:embed/>
            </p:oleObj>
          </a:graphicData>
        </a:graphic>
      </p:graphicFrame>
      <p:graphicFrame>
        <p:nvGraphicFramePr>
          <p:cNvPr id="3080" name="Object 8"/>
          <p:cNvGraphicFramePr>
            <a:graphicFrameLocks noChangeAspect="1"/>
          </p:cNvGraphicFramePr>
          <p:nvPr/>
        </p:nvGraphicFramePr>
        <p:xfrm>
          <a:off x="5198150" y="3659164"/>
          <a:ext cx="3148418" cy="572440"/>
        </p:xfrm>
        <a:graphic>
          <a:graphicData uri="http://schemas.openxmlformats.org/presentationml/2006/ole">
            <p:oleObj spid="_x0000_s3080" name="Equation" r:id="rId11" imgW="2234880" imgH="406080" progId="Equation.DSMT4">
              <p:embed/>
            </p:oleObj>
          </a:graphicData>
        </a:graphic>
      </p:graphicFrame>
    </p:spTree>
    <p:extLst>
      <p:ext uri="{BB962C8B-B14F-4D97-AF65-F5344CB8AC3E}">
        <p14:creationId xmlns:p14="http://schemas.microsoft.com/office/powerpoint/2010/main" xmlns="" val="427677319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1076</TotalTime>
  <Words>715</Words>
  <Application>Microsoft Office PowerPoint</Application>
  <PresentationFormat>全屏显示(16:9)</PresentationFormat>
  <Paragraphs>126</Paragraphs>
  <Slides>40</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43" baseType="lpstr">
      <vt:lpstr>第一PPT，www.1ppt.com</vt:lpstr>
      <vt:lpstr>Equation</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vector>
  </TitlesOfParts>
  <Company>第一PPT，www.1ppt.com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彩色方形</dc:title>
  <dc:creator>第一PPT</dc:creator>
  <cp:keywords>www.1ppt.com</cp:keywords>
  <cp:lastModifiedBy>lenovo</cp:lastModifiedBy>
  <cp:revision>146</cp:revision>
  <dcterms:created xsi:type="dcterms:W3CDTF">2017-03-07T08:15:39Z</dcterms:created>
  <dcterms:modified xsi:type="dcterms:W3CDTF">2024-02-16T00:35:35Z</dcterms:modified>
</cp:coreProperties>
</file>